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7" r:id="rId3"/>
    <p:sldId id="288" r:id="rId4"/>
    <p:sldId id="289" r:id="rId5"/>
    <p:sldId id="278" r:id="rId6"/>
    <p:sldId id="280" r:id="rId7"/>
    <p:sldId id="279" r:id="rId8"/>
    <p:sldId id="294" r:id="rId9"/>
    <p:sldId id="290" r:id="rId10"/>
    <p:sldId id="281" r:id="rId11"/>
    <p:sldId id="282" r:id="rId12"/>
    <p:sldId id="286" r:id="rId13"/>
    <p:sldId id="283" r:id="rId14"/>
    <p:sldId id="284" r:id="rId15"/>
    <p:sldId id="285" r:id="rId16"/>
    <p:sldId id="293" r:id="rId17"/>
    <p:sldId id="275" r:id="rId18"/>
    <p:sldId id="276" r:id="rId19"/>
    <p:sldId id="266" r:id="rId20"/>
    <p:sldId id="270" r:id="rId21"/>
    <p:sldId id="267" r:id="rId22"/>
    <p:sldId id="268" r:id="rId23"/>
    <p:sldId id="269" r:id="rId24"/>
    <p:sldId id="277" r:id="rId25"/>
    <p:sldId id="295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FF00"/>
    <a:srgbClr val="33CC33"/>
    <a:srgbClr val="FF00FF"/>
    <a:srgbClr val="33CC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4660"/>
  </p:normalViewPr>
  <p:slideViewPr>
    <p:cSldViewPr snapToGrid="0">
      <p:cViewPr>
        <p:scale>
          <a:sx n="66" d="100"/>
          <a:sy n="66" d="100"/>
        </p:scale>
        <p:origin x="66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7775B-309F-4003-993E-8B3A359CE6A9}" type="datetimeFigureOut">
              <a:rPr lang="es-ES" smtClean="0"/>
              <a:t>05/04/2025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122D6-99D1-4DC7-B84C-FFE6ED9743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997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5668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EAAE-21C7-1C5A-5028-DBBAB96A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3C51CFA-43EB-2070-4BE8-2B0B0F16C2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3F138B4-2365-746A-651E-D81A0E883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B54528-895F-5D64-4911-AD5B3CA1D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387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73BEF-0464-FF47-CB3A-6CFAC4B3C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02DF6F8-2ADB-3415-5A96-F1E119D58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CEE4CB9-15B3-21CA-E7A5-EB466262A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D37E2C-5F80-5E15-E7DE-7EEC443F0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9107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A2141-B3BE-CA56-D5AE-4C46B39FF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36A569B-A092-128E-8D97-B07F1FCEF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61A97D0-2E5E-ABDD-EB50-4E6162F39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62EB34-DB40-8286-1AE2-788BD05473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1314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4E009-8E13-05D7-DD49-082FA3BA7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0B83876-2945-D7F7-0E85-C80BC3D2E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27F9572-A49F-152E-685E-0595ECFF7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BF635B-8AFC-1249-07BA-CA798BF807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9534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ED0A3-7DCC-F576-99AC-D41D79801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8C1CFF3-180E-2538-7FA1-E66957D41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D5F2AAE-D3CB-3D8D-CB61-E2EF48602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BC002E-18A5-651D-1372-5742BED4E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5141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CD1FD-FBC7-7936-B7D3-B6C444A21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09D1E30-AB3E-E88D-A7AE-3FFE819652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7AAE45-5697-644C-410A-5066642D5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C0F45B-A9F6-8382-D3C3-CA4302D62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975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7C5CA-5D88-B28C-65ED-1E399DC3E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E04DFF7-E70F-1B97-B86D-4B1A4D858F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7217DAE-AFF6-B710-5BD8-CD4DA5025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C5F4C2-0C47-3AF8-7173-16AEB8AD4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442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5175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9594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1E733-E594-1AEC-7C8D-261A5A2BD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DFC0C37-50AB-CD2B-3E8D-B8A1D3F9B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DCB654A-6191-2FAC-73FF-68D056DE2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F11DF0-D734-4C60-FF54-8985255FE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481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7C38A-AF2C-DA95-95F8-2C353C8D3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2A5E41D-378E-A1E0-ECC6-9F6BDFA60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D8302C5-C760-19FC-4177-C39787320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609A4C-6780-2D62-01DA-E7547D2CB5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7847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B746E-AF35-6CFB-410F-554082483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8C3AA9F-943E-8441-C0A7-794D6EB14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83392B0-20AA-7647-9AD6-D8B7D4B86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EDBFE9F-5697-71D4-F57A-1CBA4798ED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6401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C9DCD-A57B-8A0A-C509-384D4A902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60511A9-B21E-0246-3F1E-78227FF06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E8550F7-614F-40D5-25F8-BF34C3E49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74041C-5CEF-08F4-4670-566C634D6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9660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F85B5-AED7-7616-DFB5-38224BB8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508B886-C673-5641-0713-CA82B2857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031CADC-1534-1F3A-3B6F-4464BF71A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BB3726-DAE2-B898-04A7-9E8B02B20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4377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0164A-7A4E-E51B-8267-6499F13CD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AF86149-B0E0-72E9-C487-20BC50E1D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6FC01D4-0BAA-0316-DABF-A9AC0DC44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33D72C-CB5A-8FDB-F3EA-8373E4F82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911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65061-7E8E-9E2A-B3EF-4A17D2C0C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292F9CB-FBB1-0616-B098-DE1D9D1CC2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6610D4F-70FE-A631-B155-AF6C4D782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55F343-B1F6-5148-E282-578EE6114D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9874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0C438-9467-D000-EF07-9C8B7F81C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D1B9A04-0C2C-2201-D703-3FE666125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4E63132-54DF-2516-C66A-0E662AF64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49B367-E755-DED7-C82F-B140937F1A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9012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50838-E908-BE71-001F-65ED5BBC5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BA31D7-1B7B-C649-6C8F-BC0FDD900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A7387D-71AF-F3E1-EE7F-83F3FA96E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EA5-CB6D-4F1C-BAE0-5E26A561173B}" type="datetimeFigureOut">
              <a:rPr lang="es-ES" smtClean="0"/>
              <a:t>05/04/2025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65FC79-B9C0-ED26-0003-9ADD1228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376B8E-7FE5-649C-F060-7A42C53D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908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BC6C3-C7E7-9673-6A9B-B1832F00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26A528-D5BF-C1FF-BBD3-C72E01337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586B43-8624-0EB4-D085-19E7C65C2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EA5-CB6D-4F1C-BAE0-5E26A561173B}" type="datetimeFigureOut">
              <a:rPr lang="es-ES" smtClean="0"/>
              <a:t>05/04/2025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CC8F32-EB25-4EAD-2855-CFFF8EDBF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5BF13D-8B5C-C062-ECEC-97F0C85E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1921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C5B166-DDA4-F244-4B7B-7EDCE40F83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2E7E85C-4A0E-7290-5807-E1F89C175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72ED58-F2C8-F946-9187-A07553DC0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EA5-CB6D-4F1C-BAE0-5E26A561173B}" type="datetimeFigureOut">
              <a:rPr lang="es-ES" smtClean="0"/>
              <a:t>05/04/2025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6D3D54-EFC0-A69C-5D49-2DEC14FEF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FE63BD-662B-177C-08A8-C8E7858C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4478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43CC94-76F0-5F6C-BDA0-4EF78074E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7AC4F9-57F8-F5E7-2062-3A0108EAA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16B4B7-980A-A757-1329-10FAAB108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EA5-CB6D-4F1C-BAE0-5E26A561173B}" type="datetimeFigureOut">
              <a:rPr lang="es-ES" smtClean="0"/>
              <a:t>05/04/2025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EB87B9-2199-2656-778A-68B3F3E8C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AE34BE-4E89-C307-06E2-F3EC393A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062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ECCF7-F3D8-959E-CF29-6079207B1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A3E271-1A36-135A-79C6-9C66E75D8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29EDBD-61B4-3F1E-C458-9FE6D5E1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EA5-CB6D-4F1C-BAE0-5E26A561173B}" type="datetimeFigureOut">
              <a:rPr lang="es-ES" smtClean="0"/>
              <a:t>05/04/2025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816ABA-9E37-A76A-C6CB-394ACD4D4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C1758F-99B0-1A87-EBCD-9D09B9B94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5652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46AC3-6198-BA7D-F5F7-4A8D3FA87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F0AB84-1AD9-30BE-D832-0ED6BD6C8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511E817-D693-0682-4670-DB219B287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C353BF-4D6F-366E-1E0C-386D8A0BF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EA5-CB6D-4F1C-BAE0-5E26A561173B}" type="datetimeFigureOut">
              <a:rPr lang="es-ES" smtClean="0"/>
              <a:t>05/04/2025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010A9C-61BA-3449-36BB-CC69EB04E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7F0C37-2A83-9CE4-7C00-DFC241582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613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7768C-E061-181B-2A9F-18AC5125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9EE972-72EB-95A8-BE0F-1F1F6AE55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93FCD94-9487-58CB-CF6B-7215501A7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8F425E-9B25-E960-7D8B-64498248D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EBF0CAB-4BDF-0BC9-4CB0-EC29FBCB8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B67EA60-9A26-5FB5-398F-BEC220F12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EA5-CB6D-4F1C-BAE0-5E26A561173B}" type="datetimeFigureOut">
              <a:rPr lang="es-ES" smtClean="0"/>
              <a:t>05/04/2025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C1E5EBB-953C-7141-9E3A-BFBE85985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552CB7F-B386-C15C-4AA2-C0C87CFD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3528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231437-4C50-6C2E-BCC7-B383B590C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E8F336F-FFBC-0E6A-1ECB-FF05AAF2F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EA5-CB6D-4F1C-BAE0-5E26A561173B}" type="datetimeFigureOut">
              <a:rPr lang="es-ES" smtClean="0"/>
              <a:t>05/04/2025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6B5C7EB-B0A9-9BC3-58B0-0EA6CF07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7561578-5DEB-B74C-68E0-8FBAE9CE2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9066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B715E4B-CFE3-7BF0-F5A6-E228705A9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EA5-CB6D-4F1C-BAE0-5E26A561173B}" type="datetimeFigureOut">
              <a:rPr lang="es-ES" smtClean="0"/>
              <a:t>05/04/2025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1173277-7519-8F7B-9E05-9EFD652B5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E475A2-05F6-D813-BD1C-4C83FF59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2842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152F4-89CE-F1FD-6D39-AFEBCD5F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B08468-1FE7-FB36-8024-78B2E3E38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374FE6-B1FE-CC31-9CCF-EE2DF58BC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B19E71-7F78-E6FD-7D09-C611D3943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EA5-CB6D-4F1C-BAE0-5E26A561173B}" type="datetimeFigureOut">
              <a:rPr lang="es-ES" smtClean="0"/>
              <a:t>05/04/2025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B507371-DF77-3179-9794-9DC5612E6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C2FE31-E149-F9F9-BBB6-73791566B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8704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88A5B-5CFF-D38E-5AC6-2B7456A6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39FB80A-F481-AF47-5F1B-B470A6A2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7FA818B-1464-8EA1-B48F-5826C3630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C5FAE8-8D25-9366-E779-521C5CFC0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EA5-CB6D-4F1C-BAE0-5E26A561173B}" type="datetimeFigureOut">
              <a:rPr lang="es-ES" smtClean="0"/>
              <a:t>05/04/2025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C86B45-2CD2-CA9B-DAE0-FEFDA01CC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B7F2BEE-D697-ECB0-40E2-C40CF73C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058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3166133-13BD-0D5D-5695-74DA2F0F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768612-6EAD-629B-0665-C0A0F6FDB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D9B7F-8CAE-95CA-918F-92F977CF7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8E8EA5-CB6D-4F1C-BAE0-5E26A561173B}" type="datetimeFigureOut">
              <a:rPr lang="es-ES" smtClean="0"/>
              <a:t>05/04/2025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DACFA8-4DB3-D994-F2E9-7C55DF230D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C55875-5E35-D5BE-8B31-67B68A0E5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052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D2083484-B37F-831E-C1A2-7693A9A32010}"/>
              </a:ext>
            </a:extLst>
          </p:cNvPr>
          <p:cNvGrpSpPr/>
          <p:nvPr/>
        </p:nvGrpSpPr>
        <p:grpSpPr>
          <a:xfrm>
            <a:off x="0" y="0"/>
            <a:ext cx="12203136" cy="6858000"/>
            <a:chOff x="0" y="0"/>
            <a:chExt cx="12203136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5EC2F56E-2FCB-A48A-49BA-53BAA2DD5545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40DFBC33-325D-298A-5FB3-BFA9959954B5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C054BEC9-CFAB-C80E-851E-BC47E1E2FDF2}"/>
                </a:ext>
              </a:extLst>
            </p:cNvPr>
            <p:cNvSpPr/>
            <p:nvPr/>
          </p:nvSpPr>
          <p:spPr>
            <a:xfrm>
              <a:off x="1010642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3E40C46B-A311-906D-778B-37054D608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546" y="116126"/>
            <a:ext cx="2021297" cy="5857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FD859FB-2F16-C1D6-C280-B3E55D83CFE0}"/>
              </a:ext>
            </a:extLst>
          </p:cNvPr>
          <p:cNvSpPr txBox="1"/>
          <p:nvPr/>
        </p:nvSpPr>
        <p:spPr>
          <a:xfrm>
            <a:off x="156860" y="716229"/>
            <a:ext cx="19398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¿Por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Historia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Ingeniería del Software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Enunciados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Soluciones</a:t>
            </a:r>
          </a:p>
          <a:p>
            <a:endParaRPr lang="es-ES" sz="2000" u="sng" dirty="0">
              <a:latin typeface="Aptos SemiBold" panose="020B0004020202020204" pitchFamily="34" charset="0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8F5576C0-4756-4EC8-8D28-6C0D38A24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900" y="756522"/>
            <a:ext cx="7880199" cy="5344956"/>
          </a:xfrm>
          <a:prstGeom prst="rect">
            <a:avLst/>
          </a:prstGeom>
        </p:spPr>
      </p:pic>
      <p:grpSp>
        <p:nvGrpSpPr>
          <p:cNvPr id="41" name="Grupo 40">
            <a:extLst>
              <a:ext uri="{FF2B5EF4-FFF2-40B4-BE49-F238E27FC236}">
                <a16:creationId xmlns:a16="http://schemas.microsoft.com/office/drawing/2014/main" id="{02BD11CA-0BF5-B701-F2E7-273D27383E1D}"/>
              </a:ext>
            </a:extLst>
          </p:cNvPr>
          <p:cNvGrpSpPr/>
          <p:nvPr/>
        </p:nvGrpSpPr>
        <p:grpSpPr>
          <a:xfrm>
            <a:off x="92461" y="46206"/>
            <a:ext cx="2210708" cy="588916"/>
            <a:chOff x="73157" y="75081"/>
            <a:chExt cx="2210708" cy="588916"/>
          </a:xfrm>
        </p:grpSpPr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CA54C710-6E61-4F6C-5CB0-F5E7311750B2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4526E0E4-5597-7CC9-182E-DA583732E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18945B50-632A-C4B4-5602-8443D1413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D5AD1123-BD7F-0E36-97C5-66F1841A15EF}"/>
              </a:ext>
            </a:extLst>
          </p:cNvPr>
          <p:cNvSpPr/>
          <p:nvPr/>
        </p:nvSpPr>
        <p:spPr>
          <a:xfrm>
            <a:off x="424525" y="6513860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&gt;</a:t>
            </a: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718ED362-F6BC-B214-F87B-4ADB31821894}"/>
              </a:ext>
            </a:extLst>
          </p:cNvPr>
          <p:cNvSpPr/>
          <p:nvPr/>
        </p:nvSpPr>
        <p:spPr>
          <a:xfrm>
            <a:off x="233528" y="702730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8250C119-B5F7-8200-FDAE-65E87ECF5B74}"/>
              </a:ext>
            </a:extLst>
          </p:cNvPr>
          <p:cNvSpPr/>
          <p:nvPr/>
        </p:nvSpPr>
        <p:spPr>
          <a:xfrm>
            <a:off x="570701" y="709824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1FB90C42-EE7F-C3B7-659D-701A67DE12D8}"/>
              </a:ext>
            </a:extLst>
          </p:cNvPr>
          <p:cNvSpPr/>
          <p:nvPr/>
        </p:nvSpPr>
        <p:spPr>
          <a:xfrm>
            <a:off x="896938" y="712355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B5BD4604-C61B-FE7E-7923-3FA37F6DA442}"/>
              </a:ext>
            </a:extLst>
          </p:cNvPr>
          <p:cNvSpPr/>
          <p:nvPr/>
        </p:nvSpPr>
        <p:spPr>
          <a:xfrm>
            <a:off x="1234111" y="719449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E20FCAFE-26E5-5186-B2FF-3EE23DFA97B3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</p:spTree>
    <p:extLst>
      <p:ext uri="{BB962C8B-B14F-4D97-AF65-F5344CB8AC3E}">
        <p14:creationId xmlns:p14="http://schemas.microsoft.com/office/powerpoint/2010/main" val="3749365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DB1B9-C3FF-EBBE-A59B-16CFC53E5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4A01630F-6578-38FA-82A4-3FD5337EBE5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A2107521-AAA0-ADA8-D1C0-1189D132DE32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6FB91929-C744-1A22-E142-0711AA946EC6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F4A151D5-D553-E21F-63E6-52D0144EEFEB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44D57E1E-25E7-62CB-D138-72921FD48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1A29A22-26CC-2261-044E-DD7D3271B026}"/>
              </a:ext>
            </a:extLst>
          </p:cNvPr>
          <p:cNvSpPr txBox="1"/>
          <p:nvPr/>
        </p:nvSpPr>
        <p:spPr>
          <a:xfrm>
            <a:off x="142275" y="721521"/>
            <a:ext cx="193985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Miscelanea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Valores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Colecciones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Vistas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Gestores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Juegos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E2DFD185-46B5-631A-90BC-9122FF05C196}"/>
              </a:ext>
            </a:extLst>
          </p:cNvPr>
          <p:cNvSpPr txBox="1"/>
          <p:nvPr/>
        </p:nvSpPr>
        <p:spPr>
          <a:xfrm>
            <a:off x="50254" y="169307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Enunciados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C3F08648-1BE4-EFC1-D72E-9E8FB94DDFA7}"/>
              </a:ext>
            </a:extLst>
          </p:cNvPr>
          <p:cNvGrpSpPr/>
          <p:nvPr/>
        </p:nvGrpSpPr>
        <p:grpSpPr>
          <a:xfrm>
            <a:off x="1681160" y="46206"/>
            <a:ext cx="2505828" cy="614923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BA3275F0-B2A7-82B2-A58B-8D6F83E2769A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01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 err="1">
                  <a:latin typeface="Castellar" panose="020A0402060406010301" pitchFamily="18" charset="0"/>
                  <a:cs typeface="Aldhabi" panose="020F0502020204030204" pitchFamily="2" charset="-78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solidFill>
                  <a:srgbClr val="FF00FF"/>
                </a:solidFill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AB1EA8C4-9991-45CA-7128-E802FC620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E6F7D507-6BE4-1040-8C25-FCE464E83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3675DB6C-793F-8A13-4131-18BEADE0399C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5882293E-2CD3-8A61-7F5C-5632B1639175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FA4DBC90-5307-4B03-B6C2-8F865A229E0E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C00A9F62-29B0-5BB2-5DAD-02909402357A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40C42F-C04C-8231-2EE9-17DE91611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046" y="969836"/>
            <a:ext cx="7750177" cy="5450215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765A122-8C7A-7B58-4158-5D322F845656}"/>
              </a:ext>
            </a:extLst>
          </p:cNvPr>
          <p:cNvSpPr/>
          <p:nvPr/>
        </p:nvSpPr>
        <p:spPr>
          <a:xfrm>
            <a:off x="233528" y="702730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07D9534B-DB0F-A2B6-56C0-6BACE080F1D5}"/>
              </a:ext>
            </a:extLst>
          </p:cNvPr>
          <p:cNvSpPr/>
          <p:nvPr/>
        </p:nvSpPr>
        <p:spPr>
          <a:xfrm>
            <a:off x="570701" y="709824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CAE6320-9D51-7938-4C7E-6A0E3408A818}"/>
              </a:ext>
            </a:extLst>
          </p:cNvPr>
          <p:cNvSpPr/>
          <p:nvPr/>
        </p:nvSpPr>
        <p:spPr>
          <a:xfrm>
            <a:off x="896938" y="712355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AC599AE-D701-1637-54CD-5AD4D61F5DD1}"/>
              </a:ext>
            </a:extLst>
          </p:cNvPr>
          <p:cNvSpPr/>
          <p:nvPr/>
        </p:nvSpPr>
        <p:spPr>
          <a:xfrm>
            <a:off x="1234111" y="719449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542554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82A65-B780-7EA3-E028-95F416B09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onsejos para ganar al 3 en raya">
            <a:extLst>
              <a:ext uri="{FF2B5EF4-FFF2-40B4-BE49-F238E27FC236}">
                <a16:creationId xmlns:a16="http://schemas.microsoft.com/office/drawing/2014/main" id="{9760793F-6AD8-5471-093F-4810B4637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607" y="762890"/>
            <a:ext cx="2889298" cy="288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E2E5FB33-3F1B-FB45-0522-B2E72859CC0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AD873A43-F556-7D7C-EF63-DBB22D0BB478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B357B523-2A39-7655-EE96-B5CD9A036709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C2B25A38-7870-2002-67BA-8EE9D37F1A84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40F081CC-536D-E72A-1016-E432F8CC4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ADF5AB72-6DE6-6783-0EFF-11490BF8F91B}"/>
              </a:ext>
            </a:extLst>
          </p:cNvPr>
          <p:cNvSpPr txBox="1"/>
          <p:nvPr/>
        </p:nvSpPr>
        <p:spPr>
          <a:xfrm>
            <a:off x="2668328" y="150052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Enunciados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DEF3F1FE-DD30-8631-3263-EE400478BD02}"/>
              </a:ext>
            </a:extLst>
          </p:cNvPr>
          <p:cNvGrpSpPr/>
          <p:nvPr/>
        </p:nvGrpSpPr>
        <p:grpSpPr>
          <a:xfrm>
            <a:off x="4308859" y="46206"/>
            <a:ext cx="2505828" cy="614923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403434C7-4488-5A56-B6A4-B4930186781E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01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 err="1">
                  <a:latin typeface="Castellar" panose="020A0402060406010301" pitchFamily="18" charset="0"/>
                  <a:cs typeface="Aldhabi" panose="020F0502020204030204" pitchFamily="2" charset="-78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solidFill>
                  <a:srgbClr val="FF00FF"/>
                </a:solidFill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9BBF9A34-85D2-1606-0371-78150689B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F851358-DE5F-9A9F-7A3A-D73645B34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40989080-785C-2168-0049-D9DB8DB5FB29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D3E68CCB-DF44-6A7A-FED7-B4CA1E4F1A3A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9D17298A-E9A1-310B-8304-7A1E6170F0C2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B0A05F7F-D57A-17EC-D557-43AD2E8F78D3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CEAC7C0-71E2-BB55-1DF9-03A551F347B2}"/>
              </a:ext>
            </a:extLst>
          </p:cNvPr>
          <p:cNvSpPr txBox="1"/>
          <p:nvPr/>
        </p:nvSpPr>
        <p:spPr>
          <a:xfrm>
            <a:off x="1629609" y="159862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Juegos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8C3F95F-5647-E79D-7783-86B006F5F2B1}"/>
              </a:ext>
            </a:extLst>
          </p:cNvPr>
          <p:cNvSpPr txBox="1"/>
          <p:nvPr/>
        </p:nvSpPr>
        <p:spPr>
          <a:xfrm>
            <a:off x="4992039" y="788178"/>
            <a:ext cx="31382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Aplicaciones</a:t>
            </a:r>
          </a:p>
          <a:p>
            <a:r>
              <a:rPr lang="es-ES" b="1" dirty="0"/>
              <a:t>&gt; Reglas</a:t>
            </a:r>
          </a:p>
          <a:p>
            <a:r>
              <a:rPr lang="es-ES" dirty="0"/>
              <a:t>  &gt; Reglas del Norte</a:t>
            </a:r>
          </a:p>
          <a:p>
            <a:r>
              <a:rPr lang="es-ES" b="1" dirty="0"/>
              <a:t>&gt; Comandos</a:t>
            </a:r>
          </a:p>
          <a:p>
            <a:r>
              <a:rPr lang="es-ES" dirty="0"/>
              <a:t>  &gt; </a:t>
            </a:r>
            <a:r>
              <a:rPr lang="es-ES" dirty="0" err="1"/>
              <a:t>Multidioma</a:t>
            </a:r>
            <a:endParaRPr lang="es-ES" dirty="0"/>
          </a:p>
          <a:p>
            <a:r>
              <a:rPr lang="es-ES" b="1" dirty="0"/>
              <a:t>&gt; Jugador Aleatorio</a:t>
            </a:r>
          </a:p>
          <a:p>
            <a:r>
              <a:rPr lang="es-ES" dirty="0"/>
              <a:t>  &gt; Jugador Inteligente</a:t>
            </a:r>
          </a:p>
          <a:p>
            <a:r>
              <a:rPr lang="es-ES" b="1" dirty="0"/>
              <a:t>&gt; Persistencia</a:t>
            </a:r>
          </a:p>
          <a:p>
            <a:r>
              <a:rPr lang="es-ES" dirty="0"/>
              <a:t>  &gt; Campeonatos</a:t>
            </a:r>
          </a:p>
          <a:p>
            <a:r>
              <a:rPr lang="es-ES" dirty="0"/>
              <a:t>&gt; Distribuida</a:t>
            </a:r>
          </a:p>
          <a:p>
            <a:r>
              <a:rPr lang="es-ES" dirty="0"/>
              <a:t>&gt; Multiusuario</a:t>
            </a:r>
          </a:p>
          <a:p>
            <a:r>
              <a:rPr lang="es-ES" dirty="0"/>
              <a:t>&gt; Servicio</a:t>
            </a:r>
          </a:p>
          <a:p>
            <a:r>
              <a:rPr lang="es-ES" dirty="0"/>
              <a:t>&gt; Gráfica</a:t>
            </a:r>
          </a:p>
          <a:p>
            <a:r>
              <a:rPr lang="es-ES" dirty="0"/>
              <a:t>&gt; </a:t>
            </a:r>
            <a:r>
              <a:rPr lang="es-ES" dirty="0" err="1"/>
              <a:t>Movil</a:t>
            </a:r>
            <a:endParaRPr lang="es-ES" dirty="0"/>
          </a:p>
          <a:p>
            <a:r>
              <a:rPr lang="es-ES" dirty="0"/>
              <a:t>&gt; Web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b="1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04BD4D70-9F86-0A66-6556-461B57CEE2D6}"/>
              </a:ext>
            </a:extLst>
          </p:cNvPr>
          <p:cNvSpPr/>
          <p:nvPr/>
        </p:nvSpPr>
        <p:spPr>
          <a:xfrm>
            <a:off x="233528" y="712358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C62B890-6004-BF1C-B3D1-D7E2614F5633}"/>
              </a:ext>
            </a:extLst>
          </p:cNvPr>
          <p:cNvSpPr/>
          <p:nvPr/>
        </p:nvSpPr>
        <p:spPr>
          <a:xfrm>
            <a:off x="570701" y="719452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614DA1A-A341-EEAB-AD2D-7211BF638FCA}"/>
              </a:ext>
            </a:extLst>
          </p:cNvPr>
          <p:cNvSpPr/>
          <p:nvPr/>
        </p:nvSpPr>
        <p:spPr>
          <a:xfrm>
            <a:off x="896938" y="721983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A2642D3-4274-672D-7237-A9AE867E11F1}"/>
              </a:ext>
            </a:extLst>
          </p:cNvPr>
          <p:cNvSpPr/>
          <p:nvPr/>
        </p:nvSpPr>
        <p:spPr>
          <a:xfrm>
            <a:off x="1234111" y="729077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A91C2A-6CB2-B11A-118E-850DB0DFC76B}"/>
              </a:ext>
            </a:extLst>
          </p:cNvPr>
          <p:cNvSpPr txBox="1"/>
          <p:nvPr/>
        </p:nvSpPr>
        <p:spPr>
          <a:xfrm>
            <a:off x="-18722" y="159862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Tres en Raya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2602FCFB-3908-A96F-3592-FB4D0DA52F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855" y="3566244"/>
            <a:ext cx="550293" cy="50529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32487714-8E3F-6EE1-CB27-DC776B851D8A}"/>
              </a:ext>
            </a:extLst>
          </p:cNvPr>
          <p:cNvSpPr txBox="1"/>
          <p:nvPr/>
        </p:nvSpPr>
        <p:spPr>
          <a:xfrm>
            <a:off x="142275" y="721521"/>
            <a:ext cx="19398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solidFill>
                <a:srgbClr val="C00000"/>
              </a:solidFill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Básica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Comandos</a:t>
            </a:r>
            <a:endParaRPr lang="es-ES" sz="2000" dirty="0">
              <a:solidFill>
                <a:srgbClr val="C00000"/>
              </a:solidFill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Aleatorio 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Inteligente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Persistencia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Multidioma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Gráfica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Movil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Web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Distribuida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Multiusuario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Servicio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515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A9885-353E-11AF-D9CB-343559CF5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45072522-5AB7-7978-3CD7-3C6D960646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5575E464-D76C-C2AC-B54B-24E63828C366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92897426-4ECD-30AC-B5E3-F11FFA6760DF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A28490C9-B875-2433-3793-83B1CC263C7A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105A1559-E6F5-F105-D3C8-E00BB9DBD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2CA405F-0836-68CA-0F3B-7BAB5A146C0E}"/>
              </a:ext>
            </a:extLst>
          </p:cNvPr>
          <p:cNvSpPr txBox="1"/>
          <p:nvPr/>
        </p:nvSpPr>
        <p:spPr>
          <a:xfrm>
            <a:off x="142275" y="721521"/>
            <a:ext cx="193985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Básica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Comandos</a:t>
            </a:r>
            <a:endParaRPr lang="es-ES" sz="2000" dirty="0">
              <a:solidFill>
                <a:srgbClr val="C00000"/>
              </a:solidFill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Jugador Aleatorio 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Inteligencia Artificial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Persistencia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Multidioma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Gráfica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Movil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Web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Distribuida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Multiusuario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Servicio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FF76EE82-888C-4E7F-44D6-3A9B60D396C3}"/>
              </a:ext>
            </a:extLst>
          </p:cNvPr>
          <p:cNvSpPr txBox="1"/>
          <p:nvPr/>
        </p:nvSpPr>
        <p:spPr>
          <a:xfrm>
            <a:off x="2697202" y="3455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Enunciados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C64DBD6F-3184-64B9-263C-E471DCA971BB}"/>
              </a:ext>
            </a:extLst>
          </p:cNvPr>
          <p:cNvGrpSpPr/>
          <p:nvPr/>
        </p:nvGrpSpPr>
        <p:grpSpPr>
          <a:xfrm>
            <a:off x="4328109" y="46206"/>
            <a:ext cx="2505828" cy="614923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E6D2D146-2658-590E-FA2A-33B4DF837A03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01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 err="1">
                  <a:latin typeface="Castellar" panose="020A0402060406010301" pitchFamily="18" charset="0"/>
                  <a:cs typeface="Aldhabi" panose="020F0502020204030204" pitchFamily="2" charset="-78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solidFill>
                  <a:srgbClr val="FF00FF"/>
                </a:solidFill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2C1F6B91-1FCD-D08A-7D1E-33AFE6980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EBA495B-8DCA-867C-5615-FE39E3ED8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7AFB5E7D-6D52-B5CC-A90D-77779375B7B2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EE578566-D880-6C0B-9F15-527CB12F4F5D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F93BAD9C-2216-DE9F-0064-22BB1F20E5F1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A288DD8F-D2CA-189E-FD42-DFF49281C9CF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8069327-AFB7-8207-DB05-2D3D3ED6A807}"/>
              </a:ext>
            </a:extLst>
          </p:cNvPr>
          <p:cNvSpPr txBox="1"/>
          <p:nvPr/>
        </p:nvSpPr>
        <p:spPr>
          <a:xfrm>
            <a:off x="1658483" y="4436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Juegos</a:t>
            </a:r>
          </a:p>
        </p:txBody>
      </p:sp>
      <p:pic>
        <p:nvPicPr>
          <p:cNvPr id="26626" name="Picture 2" descr="Consejos para ganar al 3 en raya">
            <a:extLst>
              <a:ext uri="{FF2B5EF4-FFF2-40B4-BE49-F238E27FC236}">
                <a16:creationId xmlns:a16="http://schemas.microsoft.com/office/drawing/2014/main" id="{F09D1385-A4E9-557C-3E1D-7D2521DE7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633" y="764861"/>
            <a:ext cx="699154" cy="69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115E731-64D4-E5A7-BE5E-7AB60B3480C4}"/>
              </a:ext>
            </a:extLst>
          </p:cNvPr>
          <p:cNvSpPr txBox="1"/>
          <p:nvPr/>
        </p:nvSpPr>
        <p:spPr>
          <a:xfrm>
            <a:off x="14404" y="5417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Tres En Raya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2B09F06-D7ED-3BB8-9442-7991BA552B0E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C4FF936-D9F7-2852-167D-29168B7DFC64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CB37FA98-B949-DB78-305C-DA58BE32C98C}"/>
              </a:ext>
            </a:extLst>
          </p:cNvPr>
          <p:cNvSpPr/>
          <p:nvPr/>
        </p:nvSpPr>
        <p:spPr>
          <a:xfrm>
            <a:off x="1455508" y="652844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12B9EC4-8C8F-18E2-EDB8-F883D8880004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D754EA8-AF8A-AAE6-BADA-206D62BBF3C3}"/>
              </a:ext>
            </a:extLst>
          </p:cNvPr>
          <p:cNvSpPr txBox="1"/>
          <p:nvPr/>
        </p:nvSpPr>
        <p:spPr>
          <a:xfrm>
            <a:off x="2154439" y="764861"/>
            <a:ext cx="313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Modelo del Dominio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A539C55-CD83-643A-5003-1A819F42FC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8536" y="1180551"/>
            <a:ext cx="6370664" cy="5621873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B4EC1A9-334A-134A-67D2-89AD3E2B347B}"/>
              </a:ext>
            </a:extLst>
          </p:cNvPr>
          <p:cNvSpPr/>
          <p:nvPr/>
        </p:nvSpPr>
        <p:spPr>
          <a:xfrm>
            <a:off x="233528" y="1078115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B50B201-0BDE-A646-2520-4A4990B048E2}"/>
              </a:ext>
            </a:extLst>
          </p:cNvPr>
          <p:cNvSpPr/>
          <p:nvPr/>
        </p:nvSpPr>
        <p:spPr>
          <a:xfrm>
            <a:off x="570701" y="1085209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EA9EE1F6-A228-B82D-9656-B5A6B3A50794}"/>
              </a:ext>
            </a:extLst>
          </p:cNvPr>
          <p:cNvSpPr/>
          <p:nvPr/>
        </p:nvSpPr>
        <p:spPr>
          <a:xfrm>
            <a:off x="896938" y="1087740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6D14ACCF-A0AA-9892-7833-DF9D19B20069}"/>
              </a:ext>
            </a:extLst>
          </p:cNvPr>
          <p:cNvSpPr/>
          <p:nvPr/>
        </p:nvSpPr>
        <p:spPr>
          <a:xfrm>
            <a:off x="1234111" y="1094834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4FCD9C54-FAA6-A8D5-0063-E834BFF3CA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9200" y="6150611"/>
            <a:ext cx="550293" cy="50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6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2DED7-7157-E412-4404-E682E65A0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BDE4B193-7F17-8008-4BDB-7A0B5EF121D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DB46D7A9-CA9C-931C-BE21-4ACA48DC4F46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A1292231-65A4-6769-63BB-B5471AF2653D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C933D65F-D3B7-927F-2EB9-4A8C5B0A809A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05ECF811-4002-AC8D-EBBE-23DE0136F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8AC4BBF-5B0A-9DB2-264E-5C37F5193A07}"/>
              </a:ext>
            </a:extLst>
          </p:cNvPr>
          <p:cNvSpPr txBox="1"/>
          <p:nvPr/>
        </p:nvSpPr>
        <p:spPr>
          <a:xfrm>
            <a:off x="142275" y="721521"/>
            <a:ext cx="193985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Básica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Comandos</a:t>
            </a:r>
            <a:endParaRPr lang="es-ES" sz="2000" dirty="0">
              <a:solidFill>
                <a:srgbClr val="C00000"/>
              </a:solidFill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Jugador Aleatorio 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Inteligencia Artificial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Persistencia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Multidioma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Gráfica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Movil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Web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Distribuida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Multiusuario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Servicio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3CE32B3-FAC5-BAC5-D295-AFC723FE2D07}"/>
              </a:ext>
            </a:extLst>
          </p:cNvPr>
          <p:cNvSpPr txBox="1"/>
          <p:nvPr/>
        </p:nvSpPr>
        <p:spPr>
          <a:xfrm>
            <a:off x="2697202" y="3455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Enunciados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207592-70B6-5959-F934-316CE215EB4A}"/>
              </a:ext>
            </a:extLst>
          </p:cNvPr>
          <p:cNvGrpSpPr/>
          <p:nvPr/>
        </p:nvGrpSpPr>
        <p:grpSpPr>
          <a:xfrm>
            <a:off x="4328109" y="46206"/>
            <a:ext cx="2505828" cy="614923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F56EB96C-C560-244C-2EEE-49058BD556D6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01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 err="1">
                  <a:latin typeface="Castellar" panose="020A0402060406010301" pitchFamily="18" charset="0"/>
                  <a:cs typeface="Aldhabi" panose="020F0502020204030204" pitchFamily="2" charset="-78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solidFill>
                  <a:srgbClr val="FF00FF"/>
                </a:solidFill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86A95722-264D-EC35-C4FD-5F3F8BE1B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2A10BBA-DC22-F0DB-85B0-250414284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02995E3A-6AED-5C10-8DF2-2A1B2F44149E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FD53026E-EC2A-72D4-2822-098F257EC8D9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0347C809-E4BC-108E-B3F8-0D17CE67A3DB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7C835825-8FD7-5C0A-2064-AFB28BF447AC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D33C23F-FEF8-976D-D7C6-C15DB957A4E8}"/>
              </a:ext>
            </a:extLst>
          </p:cNvPr>
          <p:cNvSpPr txBox="1"/>
          <p:nvPr/>
        </p:nvSpPr>
        <p:spPr>
          <a:xfrm>
            <a:off x="1658483" y="4436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Juegos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5293FF4-23A7-B687-7DA9-408C6B1F7067}"/>
              </a:ext>
            </a:extLst>
          </p:cNvPr>
          <p:cNvSpPr txBox="1"/>
          <p:nvPr/>
        </p:nvSpPr>
        <p:spPr>
          <a:xfrm>
            <a:off x="14404" y="5417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Tres En Raya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8DD48ED-B69C-FDEC-2631-4B63E000B047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AA34356-34AE-9B95-1FA4-5C4488F18E9F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027AC294-64F9-ED1A-8B10-49743A2958D3}"/>
              </a:ext>
            </a:extLst>
          </p:cNvPr>
          <p:cNvSpPr/>
          <p:nvPr/>
        </p:nvSpPr>
        <p:spPr>
          <a:xfrm>
            <a:off x="1455508" y="652844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B242486-926E-60EC-60DA-18422698EC63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088411BE-1136-4DCB-C186-48A12E699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969" y="1078117"/>
            <a:ext cx="7193054" cy="4978489"/>
          </a:xfrm>
          <a:prstGeom prst="rect">
            <a:avLst/>
          </a:prstGeom>
        </p:spPr>
      </p:pic>
      <p:pic>
        <p:nvPicPr>
          <p:cNvPr id="25" name="Picture 2" descr="Consejos para ganar al 3 en raya">
            <a:extLst>
              <a:ext uri="{FF2B5EF4-FFF2-40B4-BE49-F238E27FC236}">
                <a16:creationId xmlns:a16="http://schemas.microsoft.com/office/drawing/2014/main" id="{9FEDAC04-5461-81C9-E458-ED800430B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633" y="764861"/>
            <a:ext cx="699154" cy="69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EA4ADE42-2E83-C83E-76C7-7F0619D02C61}"/>
              </a:ext>
            </a:extLst>
          </p:cNvPr>
          <p:cNvSpPr txBox="1"/>
          <p:nvPr/>
        </p:nvSpPr>
        <p:spPr>
          <a:xfrm>
            <a:off x="2154439" y="764861"/>
            <a:ext cx="313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Requisitos. Casos de Uso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1BD4EA51-4819-B92F-BB2F-F669C294075F}"/>
              </a:ext>
            </a:extLst>
          </p:cNvPr>
          <p:cNvSpPr/>
          <p:nvPr/>
        </p:nvSpPr>
        <p:spPr>
          <a:xfrm>
            <a:off x="233528" y="1078117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C2EE359E-3B49-2302-9F3D-C7C527C7EFB3}"/>
              </a:ext>
            </a:extLst>
          </p:cNvPr>
          <p:cNvSpPr/>
          <p:nvPr/>
        </p:nvSpPr>
        <p:spPr>
          <a:xfrm>
            <a:off x="570701" y="1085211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21A913F2-857E-E489-0BFC-E5AFCF4939B2}"/>
              </a:ext>
            </a:extLst>
          </p:cNvPr>
          <p:cNvSpPr/>
          <p:nvPr/>
        </p:nvSpPr>
        <p:spPr>
          <a:xfrm>
            <a:off x="896938" y="1087742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034C6019-1F18-14FB-073A-7F399F8BB339}"/>
              </a:ext>
            </a:extLst>
          </p:cNvPr>
          <p:cNvSpPr/>
          <p:nvPr/>
        </p:nvSpPr>
        <p:spPr>
          <a:xfrm>
            <a:off x="1234111" y="1094836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DB1489CD-A053-FD23-2535-E05CCE64B4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9494" y="5587846"/>
            <a:ext cx="550293" cy="50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98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DB326-827D-06C1-99D4-01854A980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C13F0C53-CA2F-A93D-329E-F3881F7243C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C6D0E7A7-72A2-FA24-E07E-25414B6BC580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0E95DB03-E839-47A6-D8CA-CD3A9DDDEC7B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C0C83830-B8D8-3E08-2B73-1434EEC308BC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5B740D7B-8623-7979-CFE8-B87BCDCBD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5BCD6EF-BF8E-83AC-8A34-467A3C268D5D}"/>
              </a:ext>
            </a:extLst>
          </p:cNvPr>
          <p:cNvSpPr txBox="1"/>
          <p:nvPr/>
        </p:nvSpPr>
        <p:spPr>
          <a:xfrm>
            <a:off x="142275" y="721521"/>
            <a:ext cx="193985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Básica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Comandos</a:t>
            </a:r>
            <a:endParaRPr lang="es-ES" sz="2000" dirty="0">
              <a:solidFill>
                <a:srgbClr val="C00000"/>
              </a:solidFill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Jugador Aleatorio 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Inteligencia Artificial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Persistencia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Multidioma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Gráfica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Movil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Web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Distribuida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Multiusuario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Servicio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E81A883-03C6-26DB-69F7-B24E1DB05983}"/>
              </a:ext>
            </a:extLst>
          </p:cNvPr>
          <p:cNvSpPr txBox="1"/>
          <p:nvPr/>
        </p:nvSpPr>
        <p:spPr>
          <a:xfrm>
            <a:off x="2697202" y="3455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Enunciados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4CF649DC-1F55-9E45-100F-904A55F238C6}"/>
              </a:ext>
            </a:extLst>
          </p:cNvPr>
          <p:cNvGrpSpPr/>
          <p:nvPr/>
        </p:nvGrpSpPr>
        <p:grpSpPr>
          <a:xfrm>
            <a:off x="4347361" y="46206"/>
            <a:ext cx="2505828" cy="614923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9A3773E5-CF49-DB94-694F-12705CCF112B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01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 err="1">
                  <a:latin typeface="Castellar" panose="020A0402060406010301" pitchFamily="18" charset="0"/>
                  <a:cs typeface="Aldhabi" panose="020F0502020204030204" pitchFamily="2" charset="-78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solidFill>
                  <a:srgbClr val="FF00FF"/>
                </a:solidFill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B2CFB31-82AB-98D5-2885-48649250F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F0EA2D71-8C96-4B69-DD4D-944669B0B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D9E0B1A6-A21F-27F8-B2ED-6E9D2A777FC5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D85E86F4-E95D-DCCA-0CFC-2FF515E33EC8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C14A67FD-333C-D696-EF52-ED124E728F36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1D750DB-6417-2D8E-447D-DBAB1BDEECC9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3E8ADE8-72CD-29C5-D228-707530C49B02}"/>
              </a:ext>
            </a:extLst>
          </p:cNvPr>
          <p:cNvSpPr txBox="1"/>
          <p:nvPr/>
        </p:nvSpPr>
        <p:spPr>
          <a:xfrm>
            <a:off x="1658483" y="4436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Juegos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BDB905-9932-03AC-1AEB-02E2324F1B53}"/>
              </a:ext>
            </a:extLst>
          </p:cNvPr>
          <p:cNvSpPr txBox="1"/>
          <p:nvPr/>
        </p:nvSpPr>
        <p:spPr>
          <a:xfrm>
            <a:off x="14404" y="5417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Tres En Raya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300526A-80CC-1B99-3381-646C065E6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799" y="1464015"/>
            <a:ext cx="7585234" cy="3405870"/>
          </a:xfrm>
          <a:prstGeom prst="rect">
            <a:avLst/>
          </a:prstGeom>
        </p:spPr>
      </p:pic>
      <p:pic>
        <p:nvPicPr>
          <p:cNvPr id="12" name="Picture 2" descr="Consejos para ganar al 3 en raya">
            <a:extLst>
              <a:ext uri="{FF2B5EF4-FFF2-40B4-BE49-F238E27FC236}">
                <a16:creationId xmlns:a16="http://schemas.microsoft.com/office/drawing/2014/main" id="{EB26CEDE-2C86-25A4-A2F1-DFA336C7F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633" y="764861"/>
            <a:ext cx="699154" cy="69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A7CE6CF-22EC-C065-BD1A-008C1D16A8C0}"/>
              </a:ext>
            </a:extLst>
          </p:cNvPr>
          <p:cNvSpPr txBox="1"/>
          <p:nvPr/>
        </p:nvSpPr>
        <p:spPr>
          <a:xfrm>
            <a:off x="2154439" y="764861"/>
            <a:ext cx="499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Requisitos. Contexto de Casos de Uso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AFF20BA-BAD0-3BC8-9704-20A7E17AE11C}"/>
              </a:ext>
            </a:extLst>
          </p:cNvPr>
          <p:cNvSpPr/>
          <p:nvPr/>
        </p:nvSpPr>
        <p:spPr>
          <a:xfrm>
            <a:off x="233528" y="1078117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5B61DDFD-57C4-D246-B2AB-C4B1F4678B21}"/>
              </a:ext>
            </a:extLst>
          </p:cNvPr>
          <p:cNvSpPr/>
          <p:nvPr/>
        </p:nvSpPr>
        <p:spPr>
          <a:xfrm>
            <a:off x="570701" y="1085211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A4123C56-950B-763D-78BB-8C2F1E2B3399}"/>
              </a:ext>
            </a:extLst>
          </p:cNvPr>
          <p:cNvSpPr/>
          <p:nvPr/>
        </p:nvSpPr>
        <p:spPr>
          <a:xfrm>
            <a:off x="896938" y="1087742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A6B127F-BC7B-EE33-ACF6-2422E45928FE}"/>
              </a:ext>
            </a:extLst>
          </p:cNvPr>
          <p:cNvSpPr/>
          <p:nvPr/>
        </p:nvSpPr>
        <p:spPr>
          <a:xfrm>
            <a:off x="1234111" y="1094836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0917AEDD-5BAC-FD35-8CBD-CF9E67F5B2FE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F378B92D-84D4-05C4-2574-CB3086298891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ipse 23">
            <a:extLst>
              <a:ext uri="{FF2B5EF4-FFF2-40B4-BE49-F238E27FC236}">
                <a16:creationId xmlns:a16="http://schemas.microsoft.com/office/drawing/2014/main" id="{3FEF766F-010C-11C9-71C2-4BAB19BDA97B}"/>
              </a:ext>
            </a:extLst>
          </p:cNvPr>
          <p:cNvSpPr/>
          <p:nvPr/>
        </p:nvSpPr>
        <p:spPr>
          <a:xfrm>
            <a:off x="1455508" y="652844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3C7AEFF-FDED-D4A7-A38A-9542D6F9AE16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A145E0B8-93E6-2FA8-A2A6-68C4098573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3264" y="4128739"/>
            <a:ext cx="640193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48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436C9-74A0-20F0-E64D-B23802C04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4003A47D-996A-E48D-57FB-B2C73FCCB20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7B575EDD-5533-7B4C-DBDC-B36F002373A1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EB9D192B-9322-2710-7BC1-5FAC94DBBA61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79EF489B-54FD-9E18-20FE-26FB6093ABEC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77E16459-B122-A4B5-58B5-5F615DD88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CEF672B-6E5B-92E0-3A86-ACFD331F2B8F}"/>
              </a:ext>
            </a:extLst>
          </p:cNvPr>
          <p:cNvSpPr txBox="1"/>
          <p:nvPr/>
        </p:nvSpPr>
        <p:spPr>
          <a:xfrm>
            <a:off x="142275" y="721521"/>
            <a:ext cx="193985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Básico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Comandos</a:t>
            </a:r>
            <a:endParaRPr lang="es-ES" sz="2000" dirty="0">
              <a:solidFill>
                <a:srgbClr val="C00000"/>
              </a:solidFill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Jugador Aleatorio 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Inteligencia Artificial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Deshacer /  Rehacer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Persistencia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Multidioma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Gráfica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Movil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Web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Distribuida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Multiusuario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Servicio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6E7901B-448F-EE28-85FC-E17A9364325F}"/>
              </a:ext>
            </a:extLst>
          </p:cNvPr>
          <p:cNvSpPr txBox="1"/>
          <p:nvPr/>
        </p:nvSpPr>
        <p:spPr>
          <a:xfrm>
            <a:off x="2697202" y="3455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Enunciados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5C918C1C-67B8-2F54-B5E0-4927BE473DA0}"/>
              </a:ext>
            </a:extLst>
          </p:cNvPr>
          <p:cNvGrpSpPr/>
          <p:nvPr/>
        </p:nvGrpSpPr>
        <p:grpSpPr>
          <a:xfrm>
            <a:off x="4328112" y="46206"/>
            <a:ext cx="2505828" cy="614923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A8C0ED6C-FC15-8E0E-37A4-4D9AD8B58EB8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01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 err="1">
                  <a:latin typeface="Castellar" panose="020A0402060406010301" pitchFamily="18" charset="0"/>
                  <a:cs typeface="Aldhabi" panose="020F0502020204030204" pitchFamily="2" charset="-78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solidFill>
                  <a:srgbClr val="FF00FF"/>
                </a:solidFill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35872080-011B-E0E4-84B0-3EA74E547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1C4A5D2F-87CF-3C58-E9C1-E50C94F87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497BD671-A80D-3EAB-5A72-F90E6D5DE6B2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04594AB4-4635-FD4E-B10C-B96593EFA985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0BEB81B1-99DB-FBA6-673A-EA6948F7F8A8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408A83E2-DA03-C437-7A98-750C2B55B30B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02ED761-4F76-583F-C6C1-283A120B08E4}"/>
              </a:ext>
            </a:extLst>
          </p:cNvPr>
          <p:cNvSpPr txBox="1"/>
          <p:nvPr/>
        </p:nvSpPr>
        <p:spPr>
          <a:xfrm>
            <a:off x="1658483" y="4436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Juegos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E8B312-3746-52C5-F285-644FD0BF6671}"/>
              </a:ext>
            </a:extLst>
          </p:cNvPr>
          <p:cNvSpPr txBox="1"/>
          <p:nvPr/>
        </p:nvSpPr>
        <p:spPr>
          <a:xfrm>
            <a:off x="14404" y="5417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Tres En Raya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6D0C40B-E92D-74E9-C0A6-0EB4A61BD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4406" y="1197152"/>
            <a:ext cx="3906321" cy="4894127"/>
          </a:xfrm>
          <a:prstGeom prst="rect">
            <a:avLst/>
          </a:prstGeom>
        </p:spPr>
      </p:pic>
      <p:pic>
        <p:nvPicPr>
          <p:cNvPr id="13" name="Picture 2" descr="Consejos para ganar al 3 en raya">
            <a:extLst>
              <a:ext uri="{FF2B5EF4-FFF2-40B4-BE49-F238E27FC236}">
                <a16:creationId xmlns:a16="http://schemas.microsoft.com/office/drawing/2014/main" id="{77244713-A14C-6021-28D3-1DF1AE22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633" y="764861"/>
            <a:ext cx="699154" cy="69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3BF8421-2F25-B872-6937-54AE9C05BD71}"/>
              </a:ext>
            </a:extLst>
          </p:cNvPr>
          <p:cNvSpPr txBox="1"/>
          <p:nvPr/>
        </p:nvSpPr>
        <p:spPr>
          <a:xfrm>
            <a:off x="2154439" y="764861"/>
            <a:ext cx="567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Requisitos. Especificación de Casos de Uso: Play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A06A8807-075D-75EB-0920-60641C3711B0}"/>
              </a:ext>
            </a:extLst>
          </p:cNvPr>
          <p:cNvSpPr/>
          <p:nvPr/>
        </p:nvSpPr>
        <p:spPr>
          <a:xfrm>
            <a:off x="233528" y="1078117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84266F8C-F958-2220-5E97-87034B48339C}"/>
              </a:ext>
            </a:extLst>
          </p:cNvPr>
          <p:cNvSpPr/>
          <p:nvPr/>
        </p:nvSpPr>
        <p:spPr>
          <a:xfrm>
            <a:off x="570701" y="1085211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B2E6E03F-41D2-521C-4758-20785481575A}"/>
              </a:ext>
            </a:extLst>
          </p:cNvPr>
          <p:cNvSpPr/>
          <p:nvPr/>
        </p:nvSpPr>
        <p:spPr>
          <a:xfrm>
            <a:off x="896938" y="1087742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B571E25-864A-77FE-23D9-C02200DBFF4C}"/>
              </a:ext>
            </a:extLst>
          </p:cNvPr>
          <p:cNvSpPr/>
          <p:nvPr/>
        </p:nvSpPr>
        <p:spPr>
          <a:xfrm>
            <a:off x="1234111" y="1094836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E3C566F-892C-7013-78E4-BAB08604DEAE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3089D05-4E93-D201-7473-6A436DAF2892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24">
            <a:extLst>
              <a:ext uri="{FF2B5EF4-FFF2-40B4-BE49-F238E27FC236}">
                <a16:creationId xmlns:a16="http://schemas.microsoft.com/office/drawing/2014/main" id="{B3C005E3-8CDD-050C-C78A-63955F1118ED}"/>
              </a:ext>
            </a:extLst>
          </p:cNvPr>
          <p:cNvSpPr/>
          <p:nvPr/>
        </p:nvSpPr>
        <p:spPr>
          <a:xfrm>
            <a:off x="1455508" y="652844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B8D742AC-FAB5-39CF-EBAA-13396170ADDD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EECF3F36-E064-9388-6669-5BEFF01C65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8417" y="5585986"/>
            <a:ext cx="550293" cy="50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74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5D9E8-F4B9-A890-1BD5-EAE81A2EA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738F1D52-6B9C-0E04-9FA2-A6D5F5B477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B72F194D-E1B0-70AE-EC1C-431BC58B5EE6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D604A6AF-F887-4F86-FA67-3A45E62C2987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F28D94FF-E17B-4971-6677-708208604E09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782E8E89-7601-7196-73CA-7EFEF155F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6F3A438-E1B8-43AB-4C6B-BFE77E4FC459}"/>
              </a:ext>
            </a:extLst>
          </p:cNvPr>
          <p:cNvSpPr txBox="1"/>
          <p:nvPr/>
        </p:nvSpPr>
        <p:spPr>
          <a:xfrm>
            <a:off x="142275" y="721521"/>
            <a:ext cx="193985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Básico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Comandos</a:t>
            </a:r>
            <a:endParaRPr lang="es-ES" sz="2000" dirty="0">
              <a:solidFill>
                <a:srgbClr val="C00000"/>
              </a:solidFill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Jugador Aleatorio 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Inteligencia Artificial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Deshacer /  Rehacer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Persistencia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Multidioma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Gráfica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Movil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Web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Distribuida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Multiusuario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Servicio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D11D66E-F091-3DEE-1C21-779680091B2D}"/>
              </a:ext>
            </a:extLst>
          </p:cNvPr>
          <p:cNvSpPr txBox="1"/>
          <p:nvPr/>
        </p:nvSpPr>
        <p:spPr>
          <a:xfrm>
            <a:off x="2697202" y="3455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Enunciados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F46DD19-9834-5854-EC2A-5C2286C1BE00}"/>
              </a:ext>
            </a:extLst>
          </p:cNvPr>
          <p:cNvGrpSpPr/>
          <p:nvPr/>
        </p:nvGrpSpPr>
        <p:grpSpPr>
          <a:xfrm>
            <a:off x="4328112" y="46206"/>
            <a:ext cx="2505828" cy="614923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EE52FABE-025F-45D0-A7D4-EC96B8866515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01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 err="1">
                  <a:latin typeface="Castellar" panose="020A0402060406010301" pitchFamily="18" charset="0"/>
                  <a:cs typeface="Aldhabi" panose="020F0502020204030204" pitchFamily="2" charset="-78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solidFill>
                  <a:srgbClr val="FF00FF"/>
                </a:solidFill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EAD22D8-D1F2-729B-0916-3E85DDF34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90621A11-8C23-91D2-B61D-0637D2850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8864DD40-9086-3D91-AF1B-A65391018D7D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A5728F46-28CD-3EB1-D592-DCD4E469CB76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C421B45C-08D0-413C-26D3-00317E71BF43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285AF39-FF13-7F45-D1F5-3FE207B66215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359C13A-D14C-B02B-9A41-C136CE59F217}"/>
              </a:ext>
            </a:extLst>
          </p:cNvPr>
          <p:cNvSpPr txBox="1"/>
          <p:nvPr/>
        </p:nvSpPr>
        <p:spPr>
          <a:xfrm>
            <a:off x="1658483" y="4436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Juegos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EBDDF62-63CE-0AAF-D955-7F292CFA8F60}"/>
              </a:ext>
            </a:extLst>
          </p:cNvPr>
          <p:cNvSpPr txBox="1"/>
          <p:nvPr/>
        </p:nvSpPr>
        <p:spPr>
          <a:xfrm>
            <a:off x="14404" y="5417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Tres En Raya</a:t>
            </a:r>
          </a:p>
        </p:txBody>
      </p:sp>
      <p:pic>
        <p:nvPicPr>
          <p:cNvPr id="13" name="Picture 2" descr="Consejos para ganar al 3 en raya">
            <a:extLst>
              <a:ext uri="{FF2B5EF4-FFF2-40B4-BE49-F238E27FC236}">
                <a16:creationId xmlns:a16="http://schemas.microsoft.com/office/drawing/2014/main" id="{44662113-AD6E-A83F-1150-C59C23CB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633" y="764861"/>
            <a:ext cx="699154" cy="69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5D39CC2-FB4E-FF90-1B1E-DEE6CA44CDC4}"/>
              </a:ext>
            </a:extLst>
          </p:cNvPr>
          <p:cNvSpPr txBox="1"/>
          <p:nvPr/>
        </p:nvSpPr>
        <p:spPr>
          <a:xfrm>
            <a:off x="2154439" y="764861"/>
            <a:ext cx="499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Requisitos. Prototipo de Interfaz de Texto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9826C22B-2A08-4734-7BCB-45B7EF9FF080}"/>
              </a:ext>
            </a:extLst>
          </p:cNvPr>
          <p:cNvSpPr/>
          <p:nvPr/>
        </p:nvSpPr>
        <p:spPr>
          <a:xfrm>
            <a:off x="233528" y="1078117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A719B28B-4E4F-95FF-A366-EA6B410F6238}"/>
              </a:ext>
            </a:extLst>
          </p:cNvPr>
          <p:cNvSpPr/>
          <p:nvPr/>
        </p:nvSpPr>
        <p:spPr>
          <a:xfrm>
            <a:off x="570701" y="1085211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19536703-8930-AE7C-81CE-FFB187549453}"/>
              </a:ext>
            </a:extLst>
          </p:cNvPr>
          <p:cNvSpPr/>
          <p:nvPr/>
        </p:nvSpPr>
        <p:spPr>
          <a:xfrm>
            <a:off x="896938" y="1087742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853E62AC-1B25-8942-F4A8-0404786804E2}"/>
              </a:ext>
            </a:extLst>
          </p:cNvPr>
          <p:cNvSpPr/>
          <p:nvPr/>
        </p:nvSpPr>
        <p:spPr>
          <a:xfrm>
            <a:off x="1234111" y="1094836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FEA43F5-5E53-F975-A91F-C8A5777B43E6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7EC3EEE-4C7C-64B0-0B24-6FA6540EC9D3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24">
            <a:extLst>
              <a:ext uri="{FF2B5EF4-FFF2-40B4-BE49-F238E27FC236}">
                <a16:creationId xmlns:a16="http://schemas.microsoft.com/office/drawing/2014/main" id="{9CCDE73D-731F-CFB7-E8B1-439CFD6D0FFC}"/>
              </a:ext>
            </a:extLst>
          </p:cNvPr>
          <p:cNvSpPr/>
          <p:nvPr/>
        </p:nvSpPr>
        <p:spPr>
          <a:xfrm>
            <a:off x="1455508" y="652844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5EC651F6-F0AF-5AEA-A38C-F0328C018418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3B7376C4-9923-9B93-C976-752721E7BC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3494" y="1164350"/>
            <a:ext cx="1573008" cy="521542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98BD177-5900-3E24-E30F-B28BD8EBD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745" y="1164350"/>
            <a:ext cx="1573008" cy="521542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D9F1A8B-FCD4-7D4A-9B84-8A16F410EE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6614" y="1164350"/>
            <a:ext cx="1573008" cy="521542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99909CB-D35B-5738-1D29-8B38B629D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0806" y="5874483"/>
            <a:ext cx="550293" cy="50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1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A9ACE-390E-E687-3A89-D44B672FF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FAEA238B-A768-1EA4-292B-BFB32783637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1540B7AC-EA3E-A160-38AA-361591B46835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A89BBF94-1692-6598-9BF5-0FF54B5BFA64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018D675C-A3AE-398E-10E4-50BD4F8E3FF0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FE99DD8F-C948-9ECF-B6A4-D56D5A62C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B960395-0668-00CA-6BC5-78C8F4963B4C}"/>
              </a:ext>
            </a:extLst>
          </p:cNvPr>
          <p:cNvSpPr txBox="1"/>
          <p:nvPr/>
        </p:nvSpPr>
        <p:spPr>
          <a:xfrm>
            <a:off x="142275" y="721521"/>
            <a:ext cx="19398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¿Por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Fundamentos del Desarrollo Software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Calidad del Desarrollo Software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Procesos de Desarrollo Software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EE8F983-0A21-F1EC-C677-411EF974D653}"/>
              </a:ext>
            </a:extLst>
          </p:cNvPr>
          <p:cNvSpPr txBox="1"/>
          <p:nvPr/>
        </p:nvSpPr>
        <p:spPr>
          <a:xfrm>
            <a:off x="50254" y="34554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Ingeniería del Software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6C2378-D3D3-0E2F-E745-1E35EE976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705" y="1042447"/>
            <a:ext cx="7728855" cy="4833682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1E3142C4-C290-46F1-AD6F-4B83A016B3DD}"/>
              </a:ext>
            </a:extLst>
          </p:cNvPr>
          <p:cNvGrpSpPr/>
          <p:nvPr/>
        </p:nvGrpSpPr>
        <p:grpSpPr>
          <a:xfrm>
            <a:off x="1931421" y="46206"/>
            <a:ext cx="2210708" cy="588916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ACF0FED6-83A3-00F9-55C8-AFC514A9F3F3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DAA7E7E0-586A-6C89-1CEE-F392D6609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B2587046-BC1E-5E48-4AD3-B5FCAB5FE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F4AA1AEA-BD0E-3BA6-75C1-03E70EB3C0F9}"/>
              </a:ext>
            </a:extLst>
          </p:cNvPr>
          <p:cNvGrpSpPr/>
          <p:nvPr/>
        </p:nvGrpSpPr>
        <p:grpSpPr>
          <a:xfrm>
            <a:off x="87352" y="6506766"/>
            <a:ext cx="1288547" cy="269116"/>
            <a:chOff x="87352" y="6506766"/>
            <a:chExt cx="1288547" cy="26911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21924838-1344-3485-38E0-289B9BC476D5}"/>
                </a:ext>
              </a:extLst>
            </p:cNvPr>
            <p:cNvGrpSpPr/>
            <p:nvPr/>
          </p:nvGrpSpPr>
          <p:grpSpPr>
            <a:xfrm>
              <a:off x="87352" y="6506766"/>
              <a:ext cx="663209" cy="269116"/>
              <a:chOff x="3962761" y="1687289"/>
              <a:chExt cx="596827" cy="374410"/>
            </a:xfrm>
          </p:grpSpPr>
          <p:sp>
            <p:nvSpPr>
              <p:cNvPr id="7" name="Rectángulo: esquinas redondeadas 6">
                <a:extLst>
                  <a:ext uri="{FF2B5EF4-FFF2-40B4-BE49-F238E27FC236}">
                    <a16:creationId xmlns:a16="http://schemas.microsoft.com/office/drawing/2014/main" id="{525372B4-FCA2-AB16-A2EF-08D13C1F18CA}"/>
                  </a:ext>
                </a:extLst>
              </p:cNvPr>
              <p:cNvSpPr/>
              <p:nvPr/>
            </p:nvSpPr>
            <p:spPr>
              <a:xfrm>
                <a:off x="3962761" y="1687289"/>
                <a:ext cx="293402" cy="36454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&lt;</a:t>
                </a:r>
              </a:p>
            </p:txBody>
          </p:sp>
          <p:sp>
            <p:nvSpPr>
              <p:cNvPr id="9" name="Rectángulo: esquinas redondeadas 8">
                <a:extLst>
                  <a:ext uri="{FF2B5EF4-FFF2-40B4-BE49-F238E27FC236}">
                    <a16:creationId xmlns:a16="http://schemas.microsoft.com/office/drawing/2014/main" id="{EBF5B0AE-CDF7-8C9E-4AC0-E8406FB0B496}"/>
                  </a:ext>
                </a:extLst>
              </p:cNvPr>
              <p:cNvSpPr/>
              <p:nvPr/>
            </p:nvSpPr>
            <p:spPr>
              <a:xfrm>
                <a:off x="4266186" y="1697159"/>
                <a:ext cx="293402" cy="364540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&gt;</a:t>
                </a:r>
              </a:p>
            </p:txBody>
          </p:sp>
        </p:grp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BBD84A9D-6C4E-BDA8-0A6F-356C919957C4}"/>
                </a:ext>
              </a:extLst>
            </p:cNvPr>
            <p:cNvSpPr/>
            <p:nvPr/>
          </p:nvSpPr>
          <p:spPr>
            <a:xfrm>
              <a:off x="896838" y="6513860"/>
              <a:ext cx="199726" cy="254928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FB60F7E4-235A-4E17-761B-9AC97952BF8B}"/>
                </a:ext>
              </a:extLst>
            </p:cNvPr>
            <p:cNvSpPr/>
            <p:nvPr/>
          </p:nvSpPr>
          <p:spPr>
            <a:xfrm>
              <a:off x="1176173" y="6513860"/>
              <a:ext cx="199726" cy="254928"/>
            </a:xfrm>
            <a:prstGeom prst="ellipse">
              <a:avLst/>
            </a:prstGeom>
            <a:solidFill>
              <a:srgbClr val="C00000">
                <a:alpha val="53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830DEC73-EE6D-FA40-6A6D-D8DD038961CD}"/>
                </a:ext>
              </a:extLst>
            </p:cNvPr>
            <p:cNvCxnSpPr>
              <a:stCxn id="23" idx="6"/>
              <a:endCxn id="25" idx="2"/>
            </p:cNvCxnSpPr>
            <p:nvPr/>
          </p:nvCxnSpPr>
          <p:spPr>
            <a:xfrm>
              <a:off x="1096564" y="6641324"/>
              <a:ext cx="796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17E2533B-1571-7E83-B6A4-B84BC3236070}"/>
              </a:ext>
            </a:extLst>
          </p:cNvPr>
          <p:cNvSpPr/>
          <p:nvPr/>
        </p:nvSpPr>
        <p:spPr>
          <a:xfrm>
            <a:off x="233528" y="760482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4440ED94-AC26-ABA6-D369-8EDB06F954E9}"/>
              </a:ext>
            </a:extLst>
          </p:cNvPr>
          <p:cNvSpPr/>
          <p:nvPr/>
        </p:nvSpPr>
        <p:spPr>
          <a:xfrm>
            <a:off x="570701" y="767576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16631F24-E173-CA25-64AD-CBCAF54BE696}"/>
              </a:ext>
            </a:extLst>
          </p:cNvPr>
          <p:cNvSpPr/>
          <p:nvPr/>
        </p:nvSpPr>
        <p:spPr>
          <a:xfrm>
            <a:off x="896938" y="770107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FEEADA01-D223-B915-8193-C904B6D443B6}"/>
              </a:ext>
            </a:extLst>
          </p:cNvPr>
          <p:cNvSpPr/>
          <p:nvPr/>
        </p:nvSpPr>
        <p:spPr>
          <a:xfrm>
            <a:off x="1234111" y="777201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B142E15-4E7A-1B6A-43C9-02F8BD559369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</p:spTree>
    <p:extLst>
      <p:ext uri="{BB962C8B-B14F-4D97-AF65-F5344CB8AC3E}">
        <p14:creationId xmlns:p14="http://schemas.microsoft.com/office/powerpoint/2010/main" val="2456720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BC815-7EA7-1F4E-70D9-236226D32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37DFBC4B-873A-86EC-329E-FD72115621F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E399CC1C-9490-3A7F-33FD-E28B0BB4F4FB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661E1CB6-E3F4-FE49-A905-D64B3F5C76D2}"/>
                </a:ext>
              </a:extLst>
            </p:cNvPr>
            <p:cNvSpPr/>
            <p:nvPr/>
          </p:nvSpPr>
          <p:spPr>
            <a:xfrm>
              <a:off x="10135327" y="0"/>
              <a:ext cx="205667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04F42783-64AA-5CBF-9686-82CC959617E3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9302C35A-A3E1-1E38-759A-53C444CCC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97B9D47-DB2C-A39E-2D60-FEE8DD4A2221}"/>
              </a:ext>
            </a:extLst>
          </p:cNvPr>
          <p:cNvSpPr txBox="1"/>
          <p:nvPr/>
        </p:nvSpPr>
        <p:spPr>
          <a:xfrm>
            <a:off x="142273" y="721521"/>
            <a:ext cx="19398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¿Por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Fundamentos del Desarrollo Software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Calidad del Desarrollo Software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Procesos de Desarrollo Software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pic>
        <p:nvPicPr>
          <p:cNvPr id="11266" name="Picture 2" descr="Cuál es el Mejor Lenguaje de Programación Para Aprender en 2025 ?">
            <a:extLst>
              <a:ext uri="{FF2B5EF4-FFF2-40B4-BE49-F238E27FC236}">
                <a16:creationId xmlns:a16="http://schemas.microsoft.com/office/drawing/2014/main" id="{2FF6493A-1C29-D2B5-5084-3303722A6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741" y="1786115"/>
            <a:ext cx="7891586" cy="328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99AEA41E-313E-8C4D-B9B7-352FDFA45940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09E016AF-8EE2-4F8E-3999-64DBBB29EF75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5BFF824B-935D-79B8-8049-9218370A1850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A65B35B-254A-CDC2-D52B-AFD7C07C7E4B}"/>
              </a:ext>
            </a:extLst>
          </p:cNvPr>
          <p:cNvCxnSpPr>
            <a:cxnSpLocks/>
            <a:stCxn id="13" idx="6"/>
            <a:endCxn id="14" idx="6"/>
          </p:cNvCxnSpPr>
          <p:nvPr/>
        </p:nvCxnSpPr>
        <p:spPr>
          <a:xfrm flipH="1">
            <a:off x="1093639" y="6634222"/>
            <a:ext cx="343078" cy="7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575E9BA-8DD8-367B-CF86-ED4206049A29}"/>
              </a:ext>
            </a:extLst>
          </p:cNvPr>
          <p:cNvSpPr txBox="1"/>
          <p:nvPr/>
        </p:nvSpPr>
        <p:spPr>
          <a:xfrm>
            <a:off x="50254" y="34554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Ingeniería del Software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3E007197-4C69-C011-530C-432536F9CD3C}"/>
              </a:ext>
            </a:extLst>
          </p:cNvPr>
          <p:cNvGrpSpPr/>
          <p:nvPr/>
        </p:nvGrpSpPr>
        <p:grpSpPr>
          <a:xfrm>
            <a:off x="1931421" y="46206"/>
            <a:ext cx="2210708" cy="588916"/>
            <a:chOff x="73157" y="75081"/>
            <a:chExt cx="2210708" cy="588916"/>
          </a:xfrm>
        </p:grpSpPr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2034B05-8AC0-93C0-81D7-A5336AAF5A45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7F59DA01-AF50-CD83-4789-2FC656B16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90CBF0E3-1D7F-6498-26C7-875D5EDB9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3" name="Elipse 12">
            <a:extLst>
              <a:ext uri="{FF2B5EF4-FFF2-40B4-BE49-F238E27FC236}">
                <a16:creationId xmlns:a16="http://schemas.microsoft.com/office/drawing/2014/main" id="{8EE0A2AE-ED40-F9ED-83CB-9772E65D3842}"/>
              </a:ext>
            </a:extLst>
          </p:cNvPr>
          <p:cNvSpPr/>
          <p:nvPr/>
        </p:nvSpPr>
        <p:spPr>
          <a:xfrm>
            <a:off x="1236991" y="6506758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754D362-BA35-CE69-40C7-ADFB59DFD49C}"/>
              </a:ext>
            </a:extLst>
          </p:cNvPr>
          <p:cNvSpPr/>
          <p:nvPr/>
        </p:nvSpPr>
        <p:spPr>
          <a:xfrm>
            <a:off x="89391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4E94C1EB-B998-DE1A-65A3-D5A79546358B}"/>
              </a:ext>
            </a:extLst>
          </p:cNvPr>
          <p:cNvSpPr/>
          <p:nvPr/>
        </p:nvSpPr>
        <p:spPr>
          <a:xfrm>
            <a:off x="233528" y="741234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865DB06D-B4A1-ECFC-3CE0-8FF01F5DB0B8}"/>
              </a:ext>
            </a:extLst>
          </p:cNvPr>
          <p:cNvSpPr/>
          <p:nvPr/>
        </p:nvSpPr>
        <p:spPr>
          <a:xfrm>
            <a:off x="570701" y="748328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92BF2B3A-F877-FE29-68F0-6488122ACF3D}"/>
              </a:ext>
            </a:extLst>
          </p:cNvPr>
          <p:cNvSpPr/>
          <p:nvPr/>
        </p:nvSpPr>
        <p:spPr>
          <a:xfrm>
            <a:off x="896938" y="750859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672309AA-8FA4-82BA-4864-9AA4FFBCB0C1}"/>
              </a:ext>
            </a:extLst>
          </p:cNvPr>
          <p:cNvSpPr/>
          <p:nvPr/>
        </p:nvSpPr>
        <p:spPr>
          <a:xfrm>
            <a:off x="1234111" y="757953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BF4CD107-AFFA-982F-9F37-FD17F2DB8DD4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</p:spTree>
    <p:extLst>
      <p:ext uri="{BB962C8B-B14F-4D97-AF65-F5344CB8AC3E}">
        <p14:creationId xmlns:p14="http://schemas.microsoft.com/office/powerpoint/2010/main" val="3880827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DBEDB-143A-78A5-F036-487009FC9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E4199CE2-8E0F-BEAD-66D9-77F7656C3B0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7A1BC01D-A511-4A16-50A4-F5170DF90B8E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1BFEF640-BE85-9CD8-92D0-8FD0F8F2E644}"/>
                </a:ext>
              </a:extLst>
            </p:cNvPr>
            <p:cNvSpPr/>
            <p:nvPr/>
          </p:nvSpPr>
          <p:spPr>
            <a:xfrm>
              <a:off x="10252144" y="0"/>
              <a:ext cx="193985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DBA3B0E3-F77D-6820-240B-A44A68D720CC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733C2853-2D60-C682-0E3E-11A32F043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F4DDF87-54B7-041C-D7B0-FC1A8294712B}"/>
              </a:ext>
            </a:extLst>
          </p:cNvPr>
          <p:cNvSpPr txBox="1"/>
          <p:nvPr/>
        </p:nvSpPr>
        <p:spPr>
          <a:xfrm>
            <a:off x="136753" y="771650"/>
            <a:ext cx="19398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¿Por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Complejidad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Lenguajes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Lenguajes de Datos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Modelado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Lenguajes de Modelado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Aplicaciones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Lenguajes de Publicación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Proyectos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7000C40-4CE6-D3D8-F389-52118B653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121" y="919840"/>
            <a:ext cx="5126571" cy="5858938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BE6751A2-2F6A-236B-AF98-ED43095AB32E}"/>
              </a:ext>
            </a:extLst>
          </p:cNvPr>
          <p:cNvSpPr txBox="1"/>
          <p:nvPr/>
        </p:nvSpPr>
        <p:spPr>
          <a:xfrm>
            <a:off x="10252528" y="663821"/>
            <a:ext cx="1939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F4F63E5-F8C2-AEE8-56D7-67946A27102B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E398C8C1-D243-121F-3BD1-D18C26B28A21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E55F99ED-AA4A-9542-AACD-2E6D621289D6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D918CB2-44C5-5434-E478-AB7B3F9C7B4A}"/>
              </a:ext>
            </a:extLst>
          </p:cNvPr>
          <p:cNvSpPr txBox="1"/>
          <p:nvPr/>
        </p:nvSpPr>
        <p:spPr>
          <a:xfrm>
            <a:off x="2996654" y="34554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Ingeniería del Software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C6632A6-9368-4C1F-1EF9-3C332A540422}"/>
              </a:ext>
            </a:extLst>
          </p:cNvPr>
          <p:cNvGrpSpPr/>
          <p:nvPr/>
        </p:nvGrpSpPr>
        <p:grpSpPr>
          <a:xfrm>
            <a:off x="4877821" y="46206"/>
            <a:ext cx="2210708" cy="588916"/>
            <a:chOff x="73157" y="75081"/>
            <a:chExt cx="2210708" cy="588916"/>
          </a:xfrm>
        </p:grpSpPr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975F5E37-BD21-659D-B1C6-8664128A43DB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D6FEB385-CA66-3AB0-9962-3C7C6EB83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0B40125C-792A-2AE2-9AED-2D5186D9D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C1102ED7-78F1-7D62-260A-48DDB823B45B}"/>
              </a:ext>
            </a:extLst>
          </p:cNvPr>
          <p:cNvSpPr txBox="1"/>
          <p:nvPr/>
        </p:nvSpPr>
        <p:spPr>
          <a:xfrm>
            <a:off x="78430" y="34554"/>
            <a:ext cx="286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/>
              <a:t>&gt; Fundamentos del Desarrollo del Software</a:t>
            </a: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E82FCC43-ACA5-8102-9E6C-232DD04BC37A}"/>
              </a:ext>
            </a:extLst>
          </p:cNvPr>
          <p:cNvSpPr/>
          <p:nvPr/>
        </p:nvSpPr>
        <p:spPr>
          <a:xfrm>
            <a:off x="233528" y="789359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8606D4B6-BD0A-1453-2B07-E6D75BA47956}"/>
              </a:ext>
            </a:extLst>
          </p:cNvPr>
          <p:cNvSpPr/>
          <p:nvPr/>
        </p:nvSpPr>
        <p:spPr>
          <a:xfrm>
            <a:off x="570701" y="796453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0C240A3C-5125-68C0-57A1-473A2C7210BC}"/>
              </a:ext>
            </a:extLst>
          </p:cNvPr>
          <p:cNvSpPr/>
          <p:nvPr/>
        </p:nvSpPr>
        <p:spPr>
          <a:xfrm>
            <a:off x="896938" y="798984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F457FD10-54AA-9222-6B72-9A78882F20E4}"/>
              </a:ext>
            </a:extLst>
          </p:cNvPr>
          <p:cNvSpPr/>
          <p:nvPr/>
        </p:nvSpPr>
        <p:spPr>
          <a:xfrm>
            <a:off x="1234111" y="806078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34E3B0EF-58CB-C88D-D341-97D1AE2222AC}"/>
              </a:ext>
            </a:extLst>
          </p:cNvPr>
          <p:cNvSpPr/>
          <p:nvPr/>
        </p:nvSpPr>
        <p:spPr>
          <a:xfrm>
            <a:off x="10294680" y="1667398"/>
            <a:ext cx="326036" cy="262022"/>
          </a:xfrm>
          <a:prstGeom prst="roundRect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D3350178-B948-2D31-7593-4E652E350D59}"/>
              </a:ext>
            </a:extLst>
          </p:cNvPr>
          <p:cNvSpPr/>
          <p:nvPr/>
        </p:nvSpPr>
        <p:spPr>
          <a:xfrm>
            <a:off x="10631853" y="1674492"/>
            <a:ext cx="326036" cy="262022"/>
          </a:xfrm>
          <a:prstGeom prst="roundRect">
            <a:avLst/>
          </a:prstGeom>
          <a:solidFill>
            <a:srgbClr val="00B05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F5AFDAEC-BC7B-A1C0-2962-36A36604AF4D}"/>
              </a:ext>
            </a:extLst>
          </p:cNvPr>
          <p:cNvSpPr/>
          <p:nvPr/>
        </p:nvSpPr>
        <p:spPr>
          <a:xfrm>
            <a:off x="10958090" y="1677023"/>
            <a:ext cx="326036" cy="262022"/>
          </a:xfrm>
          <a:prstGeom prst="round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F974B862-3550-DB92-06AD-DA3EDA3006E8}"/>
              </a:ext>
            </a:extLst>
          </p:cNvPr>
          <p:cNvSpPr/>
          <p:nvPr/>
        </p:nvSpPr>
        <p:spPr>
          <a:xfrm>
            <a:off x="11295263" y="1684117"/>
            <a:ext cx="326036" cy="262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84568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646BE-72F0-2555-0131-894741972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2CDE7659-D8D8-FD87-FDBF-54420C1F8E37}"/>
              </a:ext>
            </a:extLst>
          </p:cNvPr>
          <p:cNvGrpSpPr/>
          <p:nvPr/>
        </p:nvGrpSpPr>
        <p:grpSpPr>
          <a:xfrm>
            <a:off x="0" y="0"/>
            <a:ext cx="12203136" cy="6858000"/>
            <a:chOff x="0" y="0"/>
            <a:chExt cx="12203136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A83912BB-E48A-67E5-8122-A5D8F8C8D7CC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F56BEF6E-1611-7E1C-8175-A09BFAB909FE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AA04EED5-960D-5F43-6CBF-78CDED197C49}"/>
                </a:ext>
              </a:extLst>
            </p:cNvPr>
            <p:cNvSpPr/>
            <p:nvPr/>
          </p:nvSpPr>
          <p:spPr>
            <a:xfrm>
              <a:off x="1010642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CF1CF50E-A888-7D02-3391-46B632A18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546" y="116126"/>
            <a:ext cx="2021297" cy="5857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38C03FB-8A25-BBB2-949F-7879AAD98DC9}"/>
              </a:ext>
            </a:extLst>
          </p:cNvPr>
          <p:cNvSpPr txBox="1"/>
          <p:nvPr/>
        </p:nvSpPr>
        <p:spPr>
          <a:xfrm>
            <a:off x="156860" y="716229"/>
            <a:ext cx="19398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¿Por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Historia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Ingeniería del Software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Enunciados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Soluciones</a:t>
            </a:r>
          </a:p>
          <a:p>
            <a:endParaRPr lang="es-ES" sz="2000" u="sng" dirty="0">
              <a:latin typeface="Aptos SemiBold" panose="020B0004020202020204" pitchFamily="34" charset="0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B481721E-1CCC-1B3E-57EA-66A208278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900" y="756522"/>
            <a:ext cx="7880199" cy="5344956"/>
          </a:xfrm>
          <a:prstGeom prst="rect">
            <a:avLst/>
          </a:prstGeom>
        </p:spPr>
      </p:pic>
      <p:grpSp>
        <p:nvGrpSpPr>
          <p:cNvPr id="41" name="Grupo 40">
            <a:extLst>
              <a:ext uri="{FF2B5EF4-FFF2-40B4-BE49-F238E27FC236}">
                <a16:creationId xmlns:a16="http://schemas.microsoft.com/office/drawing/2014/main" id="{D3EF0E2F-2CFF-3241-2DAA-13032DCFECAC}"/>
              </a:ext>
            </a:extLst>
          </p:cNvPr>
          <p:cNvGrpSpPr/>
          <p:nvPr/>
        </p:nvGrpSpPr>
        <p:grpSpPr>
          <a:xfrm>
            <a:off x="92461" y="46206"/>
            <a:ext cx="2210708" cy="588916"/>
            <a:chOff x="73157" y="75081"/>
            <a:chExt cx="2210708" cy="588916"/>
          </a:xfrm>
        </p:grpSpPr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E7E61C68-C41D-7E3D-015B-0634CB0CB210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795CF999-310E-F8A0-0182-93B9EB81B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AA15EB0F-D671-42B7-97C5-F64348956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BE039F39-F9DB-1651-FDDA-00108888AB32}"/>
              </a:ext>
            </a:extLst>
          </p:cNvPr>
          <p:cNvSpPr/>
          <p:nvPr/>
        </p:nvSpPr>
        <p:spPr>
          <a:xfrm>
            <a:off x="424525" y="6513860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&gt;</a:t>
            </a: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45DB2C81-699F-65FA-16C5-6452C0EEAFE7}"/>
              </a:ext>
            </a:extLst>
          </p:cNvPr>
          <p:cNvSpPr/>
          <p:nvPr/>
        </p:nvSpPr>
        <p:spPr>
          <a:xfrm>
            <a:off x="233528" y="702730"/>
            <a:ext cx="326036" cy="262022"/>
          </a:xfrm>
          <a:prstGeom prst="roundRect">
            <a:avLst/>
          </a:prstGeom>
          <a:solidFill>
            <a:srgbClr val="C00000">
              <a:alpha val="4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B6028441-60C2-DE02-6B87-01B776B6ACFC}"/>
              </a:ext>
            </a:extLst>
          </p:cNvPr>
          <p:cNvSpPr/>
          <p:nvPr/>
        </p:nvSpPr>
        <p:spPr>
          <a:xfrm>
            <a:off x="570701" y="709824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BE6B8416-6AA5-DD81-87DF-78049EF6B52A}"/>
              </a:ext>
            </a:extLst>
          </p:cNvPr>
          <p:cNvSpPr/>
          <p:nvPr/>
        </p:nvSpPr>
        <p:spPr>
          <a:xfrm>
            <a:off x="896938" y="712355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1C2045D9-196F-2CF2-14D9-D73E0ABFC429}"/>
              </a:ext>
            </a:extLst>
          </p:cNvPr>
          <p:cNvSpPr/>
          <p:nvPr/>
        </p:nvSpPr>
        <p:spPr>
          <a:xfrm>
            <a:off x="1234111" y="719449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868B8F12-7DB9-FF59-6815-B21CF35E26A9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50E841-0085-90E4-C933-69AA584A48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3670" y="4552748"/>
            <a:ext cx="2025173" cy="23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79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9F2BE-79E1-74ED-2DC1-9D265B90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442ED654-524A-AF25-06C5-62FEF0AA469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B92C006C-1C4B-3FAB-D7E2-FF6CAE358786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9FEE83BD-CF94-DD93-EE2E-DB28BDE78318}"/>
                </a:ext>
              </a:extLst>
            </p:cNvPr>
            <p:cNvSpPr/>
            <p:nvPr/>
          </p:nvSpPr>
          <p:spPr>
            <a:xfrm>
              <a:off x="10197489" y="0"/>
              <a:ext cx="1994511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59A3BEBF-F203-BCAE-62B3-9D97763D9740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F52F5680-A07C-30A4-36D6-DCCD87C9D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82076B3-F5CA-425E-C372-980F283DBBD7}"/>
              </a:ext>
            </a:extLst>
          </p:cNvPr>
          <p:cNvSpPr txBox="1"/>
          <p:nvPr/>
        </p:nvSpPr>
        <p:spPr>
          <a:xfrm>
            <a:off x="126636" y="754764"/>
            <a:ext cx="20967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¿Por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Características de los Sistemas Complejos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Cuantitativas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Cualitativas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215931A-8343-C59E-9B59-3EB453861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193" y="925072"/>
            <a:ext cx="5972455" cy="5752111"/>
          </a:xfrm>
          <a:prstGeom prst="rect">
            <a:avLst/>
          </a:prstGeom>
        </p:spPr>
      </p:pic>
      <p:grpSp>
        <p:nvGrpSpPr>
          <p:cNvPr id="35" name="Grupo 34">
            <a:extLst>
              <a:ext uri="{FF2B5EF4-FFF2-40B4-BE49-F238E27FC236}">
                <a16:creationId xmlns:a16="http://schemas.microsoft.com/office/drawing/2014/main" id="{3625987C-188F-6613-DEAE-3050F6F43C5B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D5DB75AF-B466-4351-D73A-51889825850B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022E4037-8234-B5F2-FA0E-8F37AD774392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6DD58BD-650E-6D96-3BC9-5EF97A7A42A9}"/>
              </a:ext>
            </a:extLst>
          </p:cNvPr>
          <p:cNvSpPr txBox="1"/>
          <p:nvPr/>
        </p:nvSpPr>
        <p:spPr>
          <a:xfrm>
            <a:off x="4738830" y="44179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Ingeniería del Software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2FD0F281-819B-A565-EFE1-68AF5F47D678}"/>
              </a:ext>
            </a:extLst>
          </p:cNvPr>
          <p:cNvGrpSpPr/>
          <p:nvPr/>
        </p:nvGrpSpPr>
        <p:grpSpPr>
          <a:xfrm>
            <a:off x="6619997" y="55831"/>
            <a:ext cx="2210708" cy="588916"/>
            <a:chOff x="73157" y="75081"/>
            <a:chExt cx="2210708" cy="588916"/>
          </a:xfrm>
        </p:grpSpPr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EF01C190-6B92-3DE6-99BB-5E9633938D18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8A7637F3-B760-145D-6277-23BCFB6A4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CD1F837F-C907-28A6-DE0B-455B24C28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47" name="CuadroTexto 46">
            <a:extLst>
              <a:ext uri="{FF2B5EF4-FFF2-40B4-BE49-F238E27FC236}">
                <a16:creationId xmlns:a16="http://schemas.microsoft.com/office/drawing/2014/main" id="{EE798C47-5E14-74E2-382B-C6575F761BDF}"/>
              </a:ext>
            </a:extLst>
          </p:cNvPr>
          <p:cNvSpPr txBox="1"/>
          <p:nvPr/>
        </p:nvSpPr>
        <p:spPr>
          <a:xfrm>
            <a:off x="1820606" y="44179"/>
            <a:ext cx="286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Fundamentos del Desarrollo del Software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32D3A1E-D194-30E3-4189-F053C1C893D2}"/>
              </a:ext>
            </a:extLst>
          </p:cNvPr>
          <p:cNvSpPr txBox="1"/>
          <p:nvPr/>
        </p:nvSpPr>
        <p:spPr>
          <a:xfrm>
            <a:off x="40396" y="314312"/>
            <a:ext cx="286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/>
              <a:t>&gt; Complejidad</a:t>
            </a: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253F7DDC-E68B-6F89-A9E5-5CE04F223CB5}"/>
              </a:ext>
            </a:extLst>
          </p:cNvPr>
          <p:cNvSpPr/>
          <p:nvPr/>
        </p:nvSpPr>
        <p:spPr>
          <a:xfrm>
            <a:off x="233528" y="789359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C66A2BE7-283C-A1DE-CE77-3F715579E68B}"/>
              </a:ext>
            </a:extLst>
          </p:cNvPr>
          <p:cNvSpPr/>
          <p:nvPr/>
        </p:nvSpPr>
        <p:spPr>
          <a:xfrm>
            <a:off x="570701" y="796453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B066A02F-5DBB-6330-2ACF-1101E64F68D5}"/>
              </a:ext>
            </a:extLst>
          </p:cNvPr>
          <p:cNvSpPr/>
          <p:nvPr/>
        </p:nvSpPr>
        <p:spPr>
          <a:xfrm>
            <a:off x="896938" y="798984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3574A878-1AEF-B261-243E-1D75D4B71D1F}"/>
              </a:ext>
            </a:extLst>
          </p:cNvPr>
          <p:cNvSpPr/>
          <p:nvPr/>
        </p:nvSpPr>
        <p:spPr>
          <a:xfrm>
            <a:off x="1234111" y="806078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C7A33E4-59EF-BA4B-81B4-98D5BD48FCD3}"/>
              </a:ext>
            </a:extLst>
          </p:cNvPr>
          <p:cNvSpPr txBox="1"/>
          <p:nvPr/>
        </p:nvSpPr>
        <p:spPr>
          <a:xfrm>
            <a:off x="10252528" y="663821"/>
            <a:ext cx="1939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06375EDC-A0E9-F392-F6CF-FCDAC746D62A}"/>
              </a:ext>
            </a:extLst>
          </p:cNvPr>
          <p:cNvSpPr/>
          <p:nvPr/>
        </p:nvSpPr>
        <p:spPr>
          <a:xfrm>
            <a:off x="10294680" y="1667398"/>
            <a:ext cx="326036" cy="262022"/>
          </a:xfrm>
          <a:prstGeom prst="roundRect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70C63AAA-F02D-5556-6E25-1E391FD55AD6}"/>
              </a:ext>
            </a:extLst>
          </p:cNvPr>
          <p:cNvSpPr/>
          <p:nvPr/>
        </p:nvSpPr>
        <p:spPr>
          <a:xfrm>
            <a:off x="10631853" y="1674492"/>
            <a:ext cx="326036" cy="262022"/>
          </a:xfrm>
          <a:prstGeom prst="roundRect">
            <a:avLst/>
          </a:prstGeom>
          <a:solidFill>
            <a:srgbClr val="00B05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D97D5D2C-2CF6-0E81-6607-2E004FAACAFE}"/>
              </a:ext>
            </a:extLst>
          </p:cNvPr>
          <p:cNvSpPr/>
          <p:nvPr/>
        </p:nvSpPr>
        <p:spPr>
          <a:xfrm>
            <a:off x="10958090" y="1677023"/>
            <a:ext cx="326036" cy="262022"/>
          </a:xfrm>
          <a:prstGeom prst="round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52A5C120-2AE6-C3C1-5B5F-2EB74BB4EC83}"/>
              </a:ext>
            </a:extLst>
          </p:cNvPr>
          <p:cNvSpPr/>
          <p:nvPr/>
        </p:nvSpPr>
        <p:spPr>
          <a:xfrm>
            <a:off x="11295263" y="1684117"/>
            <a:ext cx="326036" cy="262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565087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9A953-B0FA-CD98-BB58-3DD2C6C02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ADE5297C-65B4-5F82-9EC7-03701E37894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7CD0115-4132-97D5-18DE-561A162A81A1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F26B4BCE-B860-FEA4-3754-2EC012CAC7B8}"/>
                </a:ext>
              </a:extLst>
            </p:cNvPr>
            <p:cNvSpPr/>
            <p:nvPr/>
          </p:nvSpPr>
          <p:spPr>
            <a:xfrm>
              <a:off x="10252144" y="0"/>
              <a:ext cx="193985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1EDEB01A-A024-58FC-E6A8-4AC92125CE53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D9079A74-712F-5447-3F09-C708043BA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11426EE-07AD-C2DC-D5E4-CF2EEF78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444" y="1222408"/>
            <a:ext cx="7828311" cy="5032486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37F3FA5-70F5-BE81-8330-26610824D877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4E80D06D-6681-3671-1C22-01C1C5285871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0B4929C5-07A3-708D-8F52-6B3F42750E92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24" name="Elipse 23">
            <a:extLst>
              <a:ext uri="{FF2B5EF4-FFF2-40B4-BE49-F238E27FC236}">
                <a16:creationId xmlns:a16="http://schemas.microsoft.com/office/drawing/2014/main" id="{CCCC23B4-A5F8-0C66-8253-4D09DE4F7FCB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8FCCA4D3-E700-95BF-5932-6CD4AE33D7E9}"/>
              </a:ext>
            </a:extLst>
          </p:cNvPr>
          <p:cNvCxnSpPr>
            <a:cxnSpLocks/>
            <a:stCxn id="24" idx="6"/>
            <a:endCxn id="40" idx="2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14DA09C6-8F90-2563-AE01-0B270B8895C2}"/>
              </a:ext>
            </a:extLst>
          </p:cNvPr>
          <p:cNvSpPr/>
          <p:nvPr/>
        </p:nvSpPr>
        <p:spPr>
          <a:xfrm>
            <a:off x="1455508" y="652844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B859065A-4B66-94E9-8C51-FDE87663E98F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66432A5-CFE5-C726-0B4E-6931A044CF70}"/>
              </a:ext>
            </a:extLst>
          </p:cNvPr>
          <p:cNvSpPr txBox="1"/>
          <p:nvPr/>
        </p:nvSpPr>
        <p:spPr>
          <a:xfrm>
            <a:off x="4738830" y="44179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Ingeniería del Software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B822F5C-A8C9-E7BA-B535-343FF3933E59}"/>
              </a:ext>
            </a:extLst>
          </p:cNvPr>
          <p:cNvGrpSpPr/>
          <p:nvPr/>
        </p:nvGrpSpPr>
        <p:grpSpPr>
          <a:xfrm>
            <a:off x="6619997" y="55831"/>
            <a:ext cx="2210708" cy="588916"/>
            <a:chOff x="73157" y="75081"/>
            <a:chExt cx="2210708" cy="588916"/>
          </a:xfrm>
        </p:grpSpPr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60986EF6-818E-E668-FD19-4791056085F9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89D16D06-688D-0CEA-AE56-22ADEFBDE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B43469FD-8617-2990-FEF5-A8592E74E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2B11501-527E-ADD7-387D-D047C852DB7D}"/>
              </a:ext>
            </a:extLst>
          </p:cNvPr>
          <p:cNvSpPr txBox="1"/>
          <p:nvPr/>
        </p:nvSpPr>
        <p:spPr>
          <a:xfrm>
            <a:off x="1820606" y="44179"/>
            <a:ext cx="286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Fundamentos del Desarrollo del Software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0EA1BB88-5928-35AF-B4A2-44BF04BE2562}"/>
              </a:ext>
            </a:extLst>
          </p:cNvPr>
          <p:cNvSpPr txBox="1"/>
          <p:nvPr/>
        </p:nvSpPr>
        <p:spPr>
          <a:xfrm>
            <a:off x="40396" y="333560"/>
            <a:ext cx="286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Complejidad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CF87E41E-4C70-225E-CA15-D7B67C592BF6}"/>
              </a:ext>
            </a:extLst>
          </p:cNvPr>
          <p:cNvSpPr txBox="1"/>
          <p:nvPr/>
        </p:nvSpPr>
        <p:spPr>
          <a:xfrm>
            <a:off x="126636" y="754764"/>
            <a:ext cx="21035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¿Por qué?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Características de los Sistemas Complejos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Cuantitativas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Cualitativas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7EE624B1-AEA1-78A6-EC14-FB1350D1F959}"/>
              </a:ext>
            </a:extLst>
          </p:cNvPr>
          <p:cNvSpPr/>
          <p:nvPr/>
        </p:nvSpPr>
        <p:spPr>
          <a:xfrm>
            <a:off x="233528" y="1135869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5BCDEE51-563E-C725-EE02-08840C5C6CD0}"/>
              </a:ext>
            </a:extLst>
          </p:cNvPr>
          <p:cNvSpPr/>
          <p:nvPr/>
        </p:nvSpPr>
        <p:spPr>
          <a:xfrm>
            <a:off x="570701" y="1142963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44C0D157-DFD0-D958-55B5-124F84344CDB}"/>
              </a:ext>
            </a:extLst>
          </p:cNvPr>
          <p:cNvSpPr/>
          <p:nvPr/>
        </p:nvSpPr>
        <p:spPr>
          <a:xfrm>
            <a:off x="896938" y="1145494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4F3785BF-D9DE-52D1-1484-2F3AC111CDD1}"/>
              </a:ext>
            </a:extLst>
          </p:cNvPr>
          <p:cNvSpPr/>
          <p:nvPr/>
        </p:nvSpPr>
        <p:spPr>
          <a:xfrm>
            <a:off x="1234111" y="1152588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2ED4DEA-FE35-110F-3F14-E06F7C859A55}"/>
              </a:ext>
            </a:extLst>
          </p:cNvPr>
          <p:cNvSpPr txBox="1"/>
          <p:nvPr/>
        </p:nvSpPr>
        <p:spPr>
          <a:xfrm>
            <a:off x="10252528" y="663821"/>
            <a:ext cx="1939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8DB2ADAE-10F8-D58E-E3B8-C1A1417C085A}"/>
              </a:ext>
            </a:extLst>
          </p:cNvPr>
          <p:cNvSpPr/>
          <p:nvPr/>
        </p:nvSpPr>
        <p:spPr>
          <a:xfrm>
            <a:off x="10294680" y="1667398"/>
            <a:ext cx="326036" cy="262022"/>
          </a:xfrm>
          <a:prstGeom prst="roundRect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B4E134EF-C007-A086-99AB-E6F1C702ECD7}"/>
              </a:ext>
            </a:extLst>
          </p:cNvPr>
          <p:cNvSpPr/>
          <p:nvPr/>
        </p:nvSpPr>
        <p:spPr>
          <a:xfrm>
            <a:off x="10631853" y="1674492"/>
            <a:ext cx="326036" cy="262022"/>
          </a:xfrm>
          <a:prstGeom prst="roundRect">
            <a:avLst/>
          </a:prstGeom>
          <a:solidFill>
            <a:srgbClr val="00B05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3882A2FB-8F91-5461-BC16-97D94166C343}"/>
              </a:ext>
            </a:extLst>
          </p:cNvPr>
          <p:cNvSpPr/>
          <p:nvPr/>
        </p:nvSpPr>
        <p:spPr>
          <a:xfrm>
            <a:off x="10958090" y="1677023"/>
            <a:ext cx="326036" cy="262022"/>
          </a:xfrm>
          <a:prstGeom prst="round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AFB129AC-4D3D-558E-82A1-9F9127A4756B}"/>
              </a:ext>
            </a:extLst>
          </p:cNvPr>
          <p:cNvSpPr/>
          <p:nvPr/>
        </p:nvSpPr>
        <p:spPr>
          <a:xfrm>
            <a:off x="11295263" y="1684117"/>
            <a:ext cx="326036" cy="262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416704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5372-B7CE-A6E8-355C-10AB1E2FE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C6A6DBFA-F085-456E-8691-E071A4B14A8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2747B546-72D2-F46A-8634-2D9B5B63FBC5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F833C9B-418F-A368-009F-2071D6A4B6A3}"/>
                </a:ext>
              </a:extLst>
            </p:cNvPr>
            <p:cNvSpPr/>
            <p:nvPr/>
          </p:nvSpPr>
          <p:spPr>
            <a:xfrm>
              <a:off x="10285343" y="0"/>
              <a:ext cx="1906657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2A26518-6727-6C9E-C6F2-1C90096CAC3E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714E407B-699F-0223-BDCF-EC378CD43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DD97E365-2AD7-A6DE-A052-F43CA5A48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204" y="829139"/>
            <a:ext cx="7585479" cy="4560230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9456D6A3-3FFD-897A-BD55-BFF3DBFCFDEC}"/>
              </a:ext>
            </a:extLst>
          </p:cNvPr>
          <p:cNvSpPr txBox="1"/>
          <p:nvPr/>
        </p:nvSpPr>
        <p:spPr>
          <a:xfrm>
            <a:off x="4738830" y="44179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Ingeniería del Software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CC2A94AD-A1FA-803B-BDFB-E8D301BDB63F}"/>
              </a:ext>
            </a:extLst>
          </p:cNvPr>
          <p:cNvGrpSpPr/>
          <p:nvPr/>
        </p:nvGrpSpPr>
        <p:grpSpPr>
          <a:xfrm>
            <a:off x="6619997" y="55831"/>
            <a:ext cx="2210708" cy="588916"/>
            <a:chOff x="73157" y="75081"/>
            <a:chExt cx="2210708" cy="588916"/>
          </a:xfrm>
        </p:grpSpPr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7E4ED46-F33C-9C2A-44A9-E9C2F84F4827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 err="1">
                  <a:latin typeface="Palatino Linotype" panose="02040502050505030304" pitchFamily="18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657A6FEE-01BE-B48D-DB92-37286A578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0DD58AA0-850E-230C-3B54-65EC3FBD9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EAA26DD-4AAA-C4AF-F91B-9D503DE4F39E}"/>
              </a:ext>
            </a:extLst>
          </p:cNvPr>
          <p:cNvSpPr txBox="1"/>
          <p:nvPr/>
        </p:nvSpPr>
        <p:spPr>
          <a:xfrm>
            <a:off x="1820606" y="44179"/>
            <a:ext cx="286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Fundamentos del Desarrollo del Software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A67B3BE-67E2-E47D-088F-4C44D2D16836}"/>
              </a:ext>
            </a:extLst>
          </p:cNvPr>
          <p:cNvSpPr txBox="1"/>
          <p:nvPr/>
        </p:nvSpPr>
        <p:spPr>
          <a:xfrm>
            <a:off x="40396" y="44803"/>
            <a:ext cx="286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Complejidad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0F44CF46-DE7F-2748-E691-36242085C5B5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F3D49A7F-75D4-BA9B-938C-B414013EAA53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C1A8CFAC-8051-6F53-CA7D-6EC410E560E0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44" name="Elipse 43">
            <a:extLst>
              <a:ext uri="{FF2B5EF4-FFF2-40B4-BE49-F238E27FC236}">
                <a16:creationId xmlns:a16="http://schemas.microsoft.com/office/drawing/2014/main" id="{63DCF741-A2C6-8141-450E-305D96A2CA5A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2A5BF974-BB89-8392-AC43-50AB7E9D52B4}"/>
              </a:ext>
            </a:extLst>
          </p:cNvPr>
          <p:cNvCxnSpPr>
            <a:cxnSpLocks/>
            <a:stCxn id="44" idx="6"/>
            <a:endCxn id="46" idx="2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>
            <a:extLst>
              <a:ext uri="{FF2B5EF4-FFF2-40B4-BE49-F238E27FC236}">
                <a16:creationId xmlns:a16="http://schemas.microsoft.com/office/drawing/2014/main" id="{DECEB36F-535E-358C-7C16-F8ADA99EBD3C}"/>
              </a:ext>
            </a:extLst>
          </p:cNvPr>
          <p:cNvSpPr/>
          <p:nvPr/>
        </p:nvSpPr>
        <p:spPr>
          <a:xfrm>
            <a:off x="1455508" y="652844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B0D58C55-87D9-C9FC-961B-DD87D2199624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25EAA44-BCA8-02C6-0E62-319F90FEE671}"/>
              </a:ext>
            </a:extLst>
          </p:cNvPr>
          <p:cNvSpPr txBox="1"/>
          <p:nvPr/>
        </p:nvSpPr>
        <p:spPr>
          <a:xfrm>
            <a:off x="126636" y="754764"/>
            <a:ext cx="21035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¿Por qué?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Características de los Sistemas Complejos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Cuantitativas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Cualitativas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1CBE9A7C-7B2F-06F4-ABC0-198B0A072BFD}"/>
              </a:ext>
            </a:extLst>
          </p:cNvPr>
          <p:cNvSpPr/>
          <p:nvPr/>
        </p:nvSpPr>
        <p:spPr>
          <a:xfrm>
            <a:off x="233528" y="1135868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054819CE-06BF-57D9-B2AF-3A7511A06EF9}"/>
              </a:ext>
            </a:extLst>
          </p:cNvPr>
          <p:cNvSpPr/>
          <p:nvPr/>
        </p:nvSpPr>
        <p:spPr>
          <a:xfrm>
            <a:off x="570701" y="1142962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36B97C2E-0911-9B5B-7553-735E1C16DC12}"/>
              </a:ext>
            </a:extLst>
          </p:cNvPr>
          <p:cNvSpPr/>
          <p:nvPr/>
        </p:nvSpPr>
        <p:spPr>
          <a:xfrm>
            <a:off x="896938" y="1145493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93D92E44-0AA6-8EF5-756B-F4E5DF4CF2CF}"/>
              </a:ext>
            </a:extLst>
          </p:cNvPr>
          <p:cNvSpPr/>
          <p:nvPr/>
        </p:nvSpPr>
        <p:spPr>
          <a:xfrm>
            <a:off x="1234111" y="1152587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D0DB9D67-C6F8-C273-CA1F-AB080A71CD9D}"/>
              </a:ext>
            </a:extLst>
          </p:cNvPr>
          <p:cNvSpPr txBox="1"/>
          <p:nvPr/>
        </p:nvSpPr>
        <p:spPr>
          <a:xfrm>
            <a:off x="10252528" y="663821"/>
            <a:ext cx="1939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F2AAAC08-0E91-1EB7-BDC2-6296D6593128}"/>
              </a:ext>
            </a:extLst>
          </p:cNvPr>
          <p:cNvSpPr txBox="1"/>
          <p:nvPr/>
        </p:nvSpPr>
        <p:spPr>
          <a:xfrm>
            <a:off x="10252528" y="663821"/>
            <a:ext cx="1939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DB153D35-C324-B2FD-1F05-0E3E994EC4C8}"/>
              </a:ext>
            </a:extLst>
          </p:cNvPr>
          <p:cNvSpPr/>
          <p:nvPr/>
        </p:nvSpPr>
        <p:spPr>
          <a:xfrm>
            <a:off x="10294680" y="1667398"/>
            <a:ext cx="326036" cy="262022"/>
          </a:xfrm>
          <a:prstGeom prst="roundRect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E3BF27A7-5F18-9FF6-D2F6-CC3FE15C1A59}"/>
              </a:ext>
            </a:extLst>
          </p:cNvPr>
          <p:cNvSpPr/>
          <p:nvPr/>
        </p:nvSpPr>
        <p:spPr>
          <a:xfrm>
            <a:off x="10631853" y="1674492"/>
            <a:ext cx="326036" cy="262022"/>
          </a:xfrm>
          <a:prstGeom prst="roundRect">
            <a:avLst/>
          </a:prstGeom>
          <a:solidFill>
            <a:srgbClr val="00B05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75DAF2C3-A312-0D7C-AE05-835B4DF3F757}"/>
              </a:ext>
            </a:extLst>
          </p:cNvPr>
          <p:cNvSpPr/>
          <p:nvPr/>
        </p:nvSpPr>
        <p:spPr>
          <a:xfrm>
            <a:off x="10958090" y="1677023"/>
            <a:ext cx="326036" cy="262022"/>
          </a:xfrm>
          <a:prstGeom prst="round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F5D3CAC4-B0D1-378C-0A0E-7E3B9E793300}"/>
              </a:ext>
            </a:extLst>
          </p:cNvPr>
          <p:cNvSpPr/>
          <p:nvPr/>
        </p:nvSpPr>
        <p:spPr>
          <a:xfrm>
            <a:off x="11295263" y="1684117"/>
            <a:ext cx="326036" cy="262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29793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6B9B2-9603-8B9F-3024-2EB356A17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💻 Descubre +25 ejemplos sencillos de código con Java">
            <a:extLst>
              <a:ext uri="{FF2B5EF4-FFF2-40B4-BE49-F238E27FC236}">
                <a16:creationId xmlns:a16="http://schemas.microsoft.com/office/drawing/2014/main" id="{74414833-D12A-86E3-FC83-4B636823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037" y="988768"/>
            <a:ext cx="6065187" cy="566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E763FD5A-FCA9-308E-F8DA-9D6D9CDE546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AA1B9918-5899-2A2A-B895-74D026968124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C73C502-2FB4-B678-6337-50AAA969BF0B}"/>
                </a:ext>
              </a:extLst>
            </p:cNvPr>
            <p:cNvSpPr/>
            <p:nvPr/>
          </p:nvSpPr>
          <p:spPr>
            <a:xfrm>
              <a:off x="10252144" y="0"/>
              <a:ext cx="193985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B0072854-D57B-7927-AFBC-ED10DC8C6974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C36ECF9F-14E4-5AFE-1E25-78C8CC18B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97412732-4DBE-009B-0575-9CDA71EE961D}"/>
              </a:ext>
            </a:extLst>
          </p:cNvPr>
          <p:cNvSpPr txBox="1"/>
          <p:nvPr/>
        </p:nvSpPr>
        <p:spPr>
          <a:xfrm>
            <a:off x="4738830" y="44179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Ingeniería del Software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20ADAC61-37DD-59EB-0389-C202113D5F06}"/>
              </a:ext>
            </a:extLst>
          </p:cNvPr>
          <p:cNvGrpSpPr/>
          <p:nvPr/>
        </p:nvGrpSpPr>
        <p:grpSpPr>
          <a:xfrm>
            <a:off x="6619997" y="55831"/>
            <a:ext cx="2210708" cy="588916"/>
            <a:chOff x="73157" y="75081"/>
            <a:chExt cx="2210708" cy="588916"/>
          </a:xfrm>
        </p:grpSpPr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5C65F073-8689-A0E3-834E-962E90529DAA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3CC3F0C4-F089-2C72-BE99-7B2E18AE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B0A3FFFF-047F-808E-73BB-F8336107A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E96F76F-A31E-9107-C2B5-B1193DD73422}"/>
              </a:ext>
            </a:extLst>
          </p:cNvPr>
          <p:cNvSpPr txBox="1"/>
          <p:nvPr/>
        </p:nvSpPr>
        <p:spPr>
          <a:xfrm>
            <a:off x="1820606" y="44179"/>
            <a:ext cx="286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Fundamentos del Desarrollo del Software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349E6FD-C02B-16EB-1971-1994090C262C}"/>
              </a:ext>
            </a:extLst>
          </p:cNvPr>
          <p:cNvSpPr txBox="1"/>
          <p:nvPr/>
        </p:nvSpPr>
        <p:spPr>
          <a:xfrm>
            <a:off x="40396" y="44803"/>
            <a:ext cx="286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Complejidad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8905F501-2DAB-E909-B1B9-56EE0D85DD39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E30788C4-890D-C750-FB3C-7C3AC4D47312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5F471CC6-BEC0-ACCC-F074-8E37190BF96C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43" name="Elipse 42">
            <a:extLst>
              <a:ext uri="{FF2B5EF4-FFF2-40B4-BE49-F238E27FC236}">
                <a16:creationId xmlns:a16="http://schemas.microsoft.com/office/drawing/2014/main" id="{9F746F9A-99D1-600A-C5BD-9F0C8D17FE9E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C32B9C52-C8DF-9076-5DA5-0BFFBF68383D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>
            <a:extLst>
              <a:ext uri="{FF2B5EF4-FFF2-40B4-BE49-F238E27FC236}">
                <a16:creationId xmlns:a16="http://schemas.microsoft.com/office/drawing/2014/main" id="{6B4D30B4-1B8E-1EDB-0D17-FF195A5D7D5A}"/>
              </a:ext>
            </a:extLst>
          </p:cNvPr>
          <p:cNvSpPr/>
          <p:nvPr/>
        </p:nvSpPr>
        <p:spPr>
          <a:xfrm>
            <a:off x="1455508" y="652844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5004C5F2-D302-71D9-5329-2F246D35ED66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B556F9E4-7660-A611-F3B0-282060ADD310}"/>
              </a:ext>
            </a:extLst>
          </p:cNvPr>
          <p:cNvSpPr txBox="1"/>
          <p:nvPr/>
        </p:nvSpPr>
        <p:spPr>
          <a:xfrm>
            <a:off x="126636" y="754764"/>
            <a:ext cx="21035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¿Por qué?</a:t>
            </a:r>
          </a:p>
          <a:p>
            <a:endParaRPr lang="es-ES" sz="2000" dirty="0">
              <a:solidFill>
                <a:srgbClr val="C00000"/>
              </a:solidFill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Características de los Sistemas Complejos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Cuantitativas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Cualitativas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720CB2AA-70BD-D380-5EE0-F959AA27F752}"/>
              </a:ext>
            </a:extLst>
          </p:cNvPr>
          <p:cNvSpPr/>
          <p:nvPr/>
        </p:nvSpPr>
        <p:spPr>
          <a:xfrm>
            <a:off x="233528" y="1116617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6F3BC137-8B3A-74F6-FEFF-847FD8E036CC}"/>
              </a:ext>
            </a:extLst>
          </p:cNvPr>
          <p:cNvSpPr/>
          <p:nvPr/>
        </p:nvSpPr>
        <p:spPr>
          <a:xfrm>
            <a:off x="570701" y="1123711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EB4DE2B5-6F76-8078-5CF5-602C90EC86C3}"/>
              </a:ext>
            </a:extLst>
          </p:cNvPr>
          <p:cNvSpPr/>
          <p:nvPr/>
        </p:nvSpPr>
        <p:spPr>
          <a:xfrm>
            <a:off x="896938" y="1126242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B8044D0B-83C1-F630-1696-B370F30CF5E5}"/>
              </a:ext>
            </a:extLst>
          </p:cNvPr>
          <p:cNvSpPr/>
          <p:nvPr/>
        </p:nvSpPr>
        <p:spPr>
          <a:xfrm>
            <a:off x="1234111" y="1133336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EB0EE65E-FAA6-E99D-830D-4F60C5877797}"/>
              </a:ext>
            </a:extLst>
          </p:cNvPr>
          <p:cNvSpPr txBox="1"/>
          <p:nvPr/>
        </p:nvSpPr>
        <p:spPr>
          <a:xfrm>
            <a:off x="2406316" y="1171652"/>
            <a:ext cx="2965352" cy="369331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/>
              <a:t> </a:t>
            </a:r>
            <a:r>
              <a:rPr lang="es-ES" dirty="0" err="1"/>
              <a:t>alskjjdf</a:t>
            </a:r>
            <a:r>
              <a:rPr lang="es-ES" dirty="0"/>
              <a:t> </a:t>
            </a:r>
            <a:r>
              <a:rPr lang="es-ES" dirty="0" err="1"/>
              <a:t>asdkjfñajsdñff</a:t>
            </a:r>
            <a:r>
              <a:rPr lang="es-ES" dirty="0"/>
              <a:t> </a:t>
            </a:r>
            <a:r>
              <a:rPr lang="es-ES" dirty="0" err="1"/>
              <a:t>asñddkff</a:t>
            </a:r>
            <a:r>
              <a:rPr lang="es-ES" dirty="0"/>
              <a:t> </a:t>
            </a:r>
            <a:r>
              <a:rPr lang="es-ES" dirty="0" err="1"/>
              <a:t>añjskdñfkj</a:t>
            </a:r>
            <a:r>
              <a:rPr lang="es-ES" dirty="0"/>
              <a:t> a ajas </a:t>
            </a:r>
            <a:r>
              <a:rPr lang="es-ES" dirty="0" err="1"/>
              <a:t>dasj</a:t>
            </a:r>
            <a:r>
              <a:rPr lang="es-ES" dirty="0"/>
              <a:t> </a:t>
            </a:r>
            <a:r>
              <a:rPr lang="es-ES" dirty="0" err="1"/>
              <a:t>dñasjd</a:t>
            </a:r>
            <a:r>
              <a:rPr lang="es-ES" dirty="0"/>
              <a:t> </a:t>
            </a:r>
            <a:r>
              <a:rPr lang="es-ES" dirty="0" err="1"/>
              <a:t>ffañsdjf</a:t>
            </a:r>
            <a:r>
              <a:rPr lang="es-ES" dirty="0"/>
              <a:t> </a:t>
            </a:r>
            <a:r>
              <a:rPr lang="es-ES" dirty="0" err="1"/>
              <a:t>akksd</a:t>
            </a:r>
            <a:r>
              <a:rPr lang="es-ES" dirty="0"/>
              <a:t> </a:t>
            </a:r>
            <a:r>
              <a:rPr lang="es-ES" dirty="0" err="1"/>
              <a:t>ñaksjd</a:t>
            </a:r>
            <a:r>
              <a:rPr lang="es-ES" dirty="0"/>
              <a:t> </a:t>
            </a:r>
            <a:r>
              <a:rPr lang="es-ES" dirty="0" err="1"/>
              <a:t>fañslkkdj</a:t>
            </a:r>
            <a:r>
              <a:rPr lang="es-ES" dirty="0"/>
              <a:t> </a:t>
            </a:r>
            <a:r>
              <a:rPr lang="es-ES" dirty="0" err="1"/>
              <a:t>añsdj</a:t>
            </a:r>
            <a:r>
              <a:rPr lang="es-ES" dirty="0"/>
              <a:t> </a:t>
            </a:r>
            <a:r>
              <a:rPr lang="es-ES" dirty="0" err="1"/>
              <a:t>fñasj</a:t>
            </a:r>
            <a:r>
              <a:rPr lang="es-ES" dirty="0"/>
              <a:t> </a:t>
            </a:r>
            <a:r>
              <a:rPr lang="es-ES" dirty="0" err="1"/>
              <a:t>ñlkjasñdkjf</a:t>
            </a:r>
            <a:r>
              <a:rPr lang="es-ES" dirty="0"/>
              <a:t> </a:t>
            </a:r>
            <a:r>
              <a:rPr lang="es-ES" dirty="0" err="1"/>
              <a:t>añsldj</a:t>
            </a:r>
            <a:r>
              <a:rPr lang="es-ES" dirty="0"/>
              <a:t> </a:t>
            </a:r>
            <a:r>
              <a:rPr lang="es-ES" dirty="0" err="1"/>
              <a:t>fñakj</a:t>
            </a:r>
            <a:r>
              <a:rPr lang="es-ES" dirty="0"/>
              <a:t> </a:t>
            </a:r>
            <a:r>
              <a:rPr lang="es-ES" dirty="0" err="1"/>
              <a:t>sñdkfjañ</a:t>
            </a:r>
            <a:r>
              <a:rPr lang="es-ES" dirty="0"/>
              <a:t> </a:t>
            </a:r>
            <a:r>
              <a:rPr lang="es-ES" dirty="0" err="1"/>
              <a:t>skjdf</a:t>
            </a:r>
            <a:r>
              <a:rPr lang="es-ES" dirty="0"/>
              <a:t> </a:t>
            </a:r>
            <a:r>
              <a:rPr lang="es-ES" dirty="0" err="1"/>
              <a:t>alksjdñlf</a:t>
            </a:r>
            <a:r>
              <a:rPr lang="es-ES" dirty="0"/>
              <a:t> </a:t>
            </a:r>
            <a:r>
              <a:rPr lang="es-ES" dirty="0" err="1"/>
              <a:t>jañlsd</a:t>
            </a:r>
            <a:r>
              <a:rPr lang="es-ES" dirty="0"/>
              <a:t> </a:t>
            </a:r>
            <a:r>
              <a:rPr lang="es-ES" dirty="0" err="1"/>
              <a:t>jfñaksd</a:t>
            </a:r>
            <a:r>
              <a:rPr lang="es-ES" dirty="0"/>
              <a:t> </a:t>
            </a:r>
            <a:r>
              <a:rPr lang="es-ES" dirty="0" err="1"/>
              <a:t>dñfla</a:t>
            </a:r>
            <a:r>
              <a:rPr lang="es-ES" dirty="0"/>
              <a:t> </a:t>
            </a:r>
            <a:r>
              <a:rPr lang="es-ES" dirty="0" err="1"/>
              <a:t>ñskldjfañ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Lakjsdñl</a:t>
            </a:r>
            <a:r>
              <a:rPr lang="es-ES" dirty="0"/>
              <a:t> </a:t>
            </a:r>
            <a:r>
              <a:rPr lang="es-ES" dirty="0" err="1"/>
              <a:t>jañlsdjf</a:t>
            </a:r>
            <a:r>
              <a:rPr lang="es-ES" dirty="0"/>
              <a:t> </a:t>
            </a:r>
            <a:r>
              <a:rPr lang="es-ES" dirty="0" err="1"/>
              <a:t>ñakjjsd</a:t>
            </a:r>
            <a:r>
              <a:rPr lang="es-ES" dirty="0"/>
              <a:t> </a:t>
            </a:r>
            <a:r>
              <a:rPr lang="es-ES" dirty="0" err="1"/>
              <a:t>fklajs</a:t>
            </a:r>
            <a:r>
              <a:rPr lang="es-ES" dirty="0"/>
              <a:t> </a:t>
            </a:r>
            <a:r>
              <a:rPr lang="es-ES" dirty="0" err="1"/>
              <a:t>dñfklja</a:t>
            </a:r>
            <a:r>
              <a:rPr lang="es-ES" dirty="0"/>
              <a:t> </a:t>
            </a:r>
            <a:r>
              <a:rPr lang="es-ES" dirty="0" err="1"/>
              <a:t>ñsdkljf</a:t>
            </a:r>
            <a:r>
              <a:rPr lang="es-ES" dirty="0"/>
              <a:t> </a:t>
            </a:r>
            <a:r>
              <a:rPr lang="es-ES" dirty="0" err="1"/>
              <a:t>ñakksdf</a:t>
            </a:r>
            <a:r>
              <a:rPr lang="es-ES" dirty="0"/>
              <a:t> </a:t>
            </a:r>
            <a:r>
              <a:rPr lang="es-ES" dirty="0" err="1"/>
              <a:t>ñakj</a:t>
            </a:r>
            <a:r>
              <a:rPr lang="es-ES" dirty="0"/>
              <a:t> </a:t>
            </a:r>
            <a:r>
              <a:rPr lang="es-ES" dirty="0" err="1"/>
              <a:t>dfñakjsd</a:t>
            </a:r>
            <a:r>
              <a:rPr lang="es-ES" dirty="0"/>
              <a:t> </a:t>
            </a:r>
            <a:r>
              <a:rPr lang="es-ES" dirty="0" err="1"/>
              <a:t>fkajsdf</a:t>
            </a:r>
            <a:r>
              <a:rPr lang="es-ES" dirty="0"/>
              <a:t> </a:t>
            </a:r>
            <a:r>
              <a:rPr lang="es-ES" dirty="0" err="1"/>
              <a:t>lñja</a:t>
            </a:r>
            <a:r>
              <a:rPr lang="es-ES" dirty="0"/>
              <a:t> </a:t>
            </a:r>
            <a:r>
              <a:rPr lang="es-ES" dirty="0" err="1"/>
              <a:t>sdfj</a:t>
            </a:r>
            <a:endParaRPr lang="es-ES" dirty="0"/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B18800C9-9A2E-6B49-EEC5-9849A34CB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096" y="6132484"/>
            <a:ext cx="550293" cy="505293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38A5C324-69AB-C383-39F0-0B5811EF5AE5}"/>
              </a:ext>
            </a:extLst>
          </p:cNvPr>
          <p:cNvSpPr txBox="1"/>
          <p:nvPr/>
        </p:nvSpPr>
        <p:spPr>
          <a:xfrm>
            <a:off x="10252528" y="663821"/>
            <a:ext cx="1939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E055C2A5-8291-B03A-BE68-760912657DC7}"/>
              </a:ext>
            </a:extLst>
          </p:cNvPr>
          <p:cNvSpPr/>
          <p:nvPr/>
        </p:nvSpPr>
        <p:spPr>
          <a:xfrm>
            <a:off x="10294680" y="1667398"/>
            <a:ext cx="326036" cy="262022"/>
          </a:xfrm>
          <a:prstGeom prst="roundRect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DDF60C97-88F8-2475-DFB0-1B3F0B1EFAB0}"/>
              </a:ext>
            </a:extLst>
          </p:cNvPr>
          <p:cNvSpPr/>
          <p:nvPr/>
        </p:nvSpPr>
        <p:spPr>
          <a:xfrm>
            <a:off x="10631853" y="1674492"/>
            <a:ext cx="326036" cy="262022"/>
          </a:xfrm>
          <a:prstGeom prst="roundRect">
            <a:avLst/>
          </a:prstGeom>
          <a:solidFill>
            <a:srgbClr val="00B05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2048" name="Rectángulo: esquinas redondeadas 2047">
            <a:extLst>
              <a:ext uri="{FF2B5EF4-FFF2-40B4-BE49-F238E27FC236}">
                <a16:creationId xmlns:a16="http://schemas.microsoft.com/office/drawing/2014/main" id="{391D246E-A9E4-B99A-DA17-4B7569A14433}"/>
              </a:ext>
            </a:extLst>
          </p:cNvPr>
          <p:cNvSpPr/>
          <p:nvPr/>
        </p:nvSpPr>
        <p:spPr>
          <a:xfrm>
            <a:off x="10958090" y="1677023"/>
            <a:ext cx="326036" cy="262022"/>
          </a:xfrm>
          <a:prstGeom prst="round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2049" name="Rectángulo: esquinas redondeadas 2048">
            <a:extLst>
              <a:ext uri="{FF2B5EF4-FFF2-40B4-BE49-F238E27FC236}">
                <a16:creationId xmlns:a16="http://schemas.microsoft.com/office/drawing/2014/main" id="{82274DD5-6CAB-5D00-6BB1-F648A17A64F7}"/>
              </a:ext>
            </a:extLst>
          </p:cNvPr>
          <p:cNvSpPr/>
          <p:nvPr/>
        </p:nvSpPr>
        <p:spPr>
          <a:xfrm>
            <a:off x="11295263" y="1684117"/>
            <a:ext cx="326036" cy="262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243129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0E6CE-EE7C-C5BB-1482-163C7D13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99AE835B-270E-7DC5-E138-7866B6AE882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8DE0F330-8572-931A-9A5B-AA5D67524049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4F2F8C2C-1074-DFF2-43FF-F30444FA93E8}"/>
                </a:ext>
              </a:extLst>
            </p:cNvPr>
            <p:cNvSpPr/>
            <p:nvPr/>
          </p:nvSpPr>
          <p:spPr>
            <a:xfrm>
              <a:off x="10252144" y="0"/>
              <a:ext cx="193985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57F9B8D4-8CE0-A824-FA88-3723FDEF6D59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876E4809-2DF3-90C2-6562-FDB5DD57E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7BEC4514-A0A7-7263-B463-C4C161BD16CD}"/>
              </a:ext>
            </a:extLst>
          </p:cNvPr>
          <p:cNvSpPr txBox="1"/>
          <p:nvPr/>
        </p:nvSpPr>
        <p:spPr>
          <a:xfrm>
            <a:off x="4738830" y="44179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Ingeniería del Software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3D239A78-3F13-9AA3-8463-F8001312CA1A}"/>
              </a:ext>
            </a:extLst>
          </p:cNvPr>
          <p:cNvGrpSpPr/>
          <p:nvPr/>
        </p:nvGrpSpPr>
        <p:grpSpPr>
          <a:xfrm>
            <a:off x="6619997" y="55831"/>
            <a:ext cx="2210708" cy="588916"/>
            <a:chOff x="73157" y="75081"/>
            <a:chExt cx="2210708" cy="588916"/>
          </a:xfrm>
        </p:grpSpPr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3B18551D-CD00-B7E3-A4E4-DB2B48ACD675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8483D986-6598-9BF9-6E2B-C2615C2E3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F4200081-69C9-A438-C84D-CE07FCA3E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B365337-53F1-E6EC-D5EF-DD23C8166ECC}"/>
              </a:ext>
            </a:extLst>
          </p:cNvPr>
          <p:cNvSpPr txBox="1"/>
          <p:nvPr/>
        </p:nvSpPr>
        <p:spPr>
          <a:xfrm>
            <a:off x="1820606" y="44179"/>
            <a:ext cx="286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Fundamentos del Desarrollo del Software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5DDBED6-2D1F-CE96-E329-3166C84AE4F3}"/>
              </a:ext>
            </a:extLst>
          </p:cNvPr>
          <p:cNvSpPr txBox="1"/>
          <p:nvPr/>
        </p:nvSpPr>
        <p:spPr>
          <a:xfrm>
            <a:off x="40396" y="44803"/>
            <a:ext cx="286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Complejidad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282F897-8137-D633-3F6F-DAA29EE63D06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798D57F3-8974-CEC0-CCE7-4FAB2751226D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AE286DAD-C3EE-E8B6-59A7-44A53F43BD8F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43" name="Elipse 42">
            <a:extLst>
              <a:ext uri="{FF2B5EF4-FFF2-40B4-BE49-F238E27FC236}">
                <a16:creationId xmlns:a16="http://schemas.microsoft.com/office/drawing/2014/main" id="{91AC6BAE-2C46-35AA-AAF8-C5B3023CC4D9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C8EA3255-3557-1525-9FE5-572D44681FD1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>
            <a:extLst>
              <a:ext uri="{FF2B5EF4-FFF2-40B4-BE49-F238E27FC236}">
                <a16:creationId xmlns:a16="http://schemas.microsoft.com/office/drawing/2014/main" id="{B544490B-44C5-8381-5F2C-F72BCEAD6E42}"/>
              </a:ext>
            </a:extLst>
          </p:cNvPr>
          <p:cNvSpPr/>
          <p:nvPr/>
        </p:nvSpPr>
        <p:spPr>
          <a:xfrm>
            <a:off x="1455508" y="652844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985F0CAD-C7F2-2AA4-0247-CDF1408D3FA0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E06E719-E73E-097D-1011-84B39AC82D17}"/>
              </a:ext>
            </a:extLst>
          </p:cNvPr>
          <p:cNvSpPr txBox="1"/>
          <p:nvPr/>
        </p:nvSpPr>
        <p:spPr>
          <a:xfrm>
            <a:off x="126636" y="754764"/>
            <a:ext cx="21035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¿Por qué?</a:t>
            </a:r>
          </a:p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¿Qué?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Características de los Sistemas Complejos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Cuantitativas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Cualitativas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517D4AC8-C30F-638E-BB1F-9986C04EC336}"/>
              </a:ext>
            </a:extLst>
          </p:cNvPr>
          <p:cNvSpPr/>
          <p:nvPr/>
        </p:nvSpPr>
        <p:spPr>
          <a:xfrm>
            <a:off x="233528" y="1434253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E2E648F1-38E7-7F1E-C71E-8D6F29B46E8B}"/>
              </a:ext>
            </a:extLst>
          </p:cNvPr>
          <p:cNvSpPr/>
          <p:nvPr/>
        </p:nvSpPr>
        <p:spPr>
          <a:xfrm>
            <a:off x="570701" y="1441347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EC964D3D-A4DF-CA1D-BE68-EF5F4C70E2AA}"/>
              </a:ext>
            </a:extLst>
          </p:cNvPr>
          <p:cNvSpPr/>
          <p:nvPr/>
        </p:nvSpPr>
        <p:spPr>
          <a:xfrm>
            <a:off x="896938" y="1443878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7A1A0F6F-32D9-4930-590B-C8F8EF72C2C8}"/>
              </a:ext>
            </a:extLst>
          </p:cNvPr>
          <p:cNvSpPr/>
          <p:nvPr/>
        </p:nvSpPr>
        <p:spPr>
          <a:xfrm>
            <a:off x="1234111" y="1450972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4BA0239-BA03-D282-7D95-9E84B8730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6851" y="1222146"/>
            <a:ext cx="7793959" cy="528123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571E6ED-9F84-CD4C-A67A-0A6E302D6C3E}"/>
              </a:ext>
            </a:extLst>
          </p:cNvPr>
          <p:cNvSpPr txBox="1"/>
          <p:nvPr/>
        </p:nvSpPr>
        <p:spPr>
          <a:xfrm>
            <a:off x="10252528" y="663821"/>
            <a:ext cx="1939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27299AFA-5D5A-D08C-E44F-AE80B8352C61}"/>
              </a:ext>
            </a:extLst>
          </p:cNvPr>
          <p:cNvSpPr/>
          <p:nvPr/>
        </p:nvSpPr>
        <p:spPr>
          <a:xfrm>
            <a:off x="10294680" y="1667398"/>
            <a:ext cx="326036" cy="262022"/>
          </a:xfrm>
          <a:prstGeom prst="roundRect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E90CA23-96D5-ABD4-FC1B-111C3399A49B}"/>
              </a:ext>
            </a:extLst>
          </p:cNvPr>
          <p:cNvSpPr/>
          <p:nvPr/>
        </p:nvSpPr>
        <p:spPr>
          <a:xfrm>
            <a:off x="10631853" y="1674492"/>
            <a:ext cx="326036" cy="262022"/>
          </a:xfrm>
          <a:prstGeom prst="roundRect">
            <a:avLst/>
          </a:prstGeom>
          <a:solidFill>
            <a:srgbClr val="00B05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B57F6094-09B1-85DD-99C3-0132E70C02CC}"/>
              </a:ext>
            </a:extLst>
          </p:cNvPr>
          <p:cNvSpPr/>
          <p:nvPr/>
        </p:nvSpPr>
        <p:spPr>
          <a:xfrm>
            <a:off x="10958090" y="1677023"/>
            <a:ext cx="326036" cy="262022"/>
          </a:xfrm>
          <a:prstGeom prst="round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65FD6B8-2271-7E59-44DE-62BFA0C06419}"/>
              </a:ext>
            </a:extLst>
          </p:cNvPr>
          <p:cNvSpPr/>
          <p:nvPr/>
        </p:nvSpPr>
        <p:spPr>
          <a:xfrm>
            <a:off x="11295263" y="1684117"/>
            <a:ext cx="326036" cy="262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83813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DE2C3-44A9-5723-CFFB-5253C7E81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2B4F6DC2-4021-6101-2355-79500B5D3BF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8A0A207-A6F8-9D2C-5E23-291B1D43DCF2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27591FB-3B7C-D760-F798-4CD79AE7496C}"/>
                </a:ext>
              </a:extLst>
            </p:cNvPr>
            <p:cNvSpPr/>
            <p:nvPr/>
          </p:nvSpPr>
          <p:spPr>
            <a:xfrm>
              <a:off x="10252144" y="0"/>
              <a:ext cx="193985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B561CAC7-F435-E008-A1B7-FD8EF5E55EB9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F1C50315-1157-CD3C-BAD9-A912AAB3F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2EF8A791-60E9-023F-C033-4EEA068B4D6D}"/>
              </a:ext>
            </a:extLst>
          </p:cNvPr>
          <p:cNvSpPr txBox="1"/>
          <p:nvPr/>
        </p:nvSpPr>
        <p:spPr>
          <a:xfrm>
            <a:off x="4738830" y="44179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Ingeniería del Software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8AA0DDB4-55E0-6756-4B19-20867B1E80F2}"/>
              </a:ext>
            </a:extLst>
          </p:cNvPr>
          <p:cNvGrpSpPr/>
          <p:nvPr/>
        </p:nvGrpSpPr>
        <p:grpSpPr>
          <a:xfrm>
            <a:off x="6619997" y="55831"/>
            <a:ext cx="2210708" cy="588916"/>
            <a:chOff x="73157" y="75081"/>
            <a:chExt cx="2210708" cy="588916"/>
          </a:xfrm>
        </p:grpSpPr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48F7ADF1-0854-230F-0218-A99A9EBCD002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FC86D7EB-C55F-9DBA-687C-139F35EAB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FE509CF2-4095-37A4-A9DF-CEA5F847D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33BF50E1-44C6-3EF6-71E6-1A746A87058B}"/>
              </a:ext>
            </a:extLst>
          </p:cNvPr>
          <p:cNvSpPr txBox="1"/>
          <p:nvPr/>
        </p:nvSpPr>
        <p:spPr>
          <a:xfrm>
            <a:off x="1820606" y="44179"/>
            <a:ext cx="286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Fundamentos del Desarrollo del Software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AD92265-9213-0000-C034-BA086A47F89C}"/>
              </a:ext>
            </a:extLst>
          </p:cNvPr>
          <p:cNvSpPr txBox="1"/>
          <p:nvPr/>
        </p:nvSpPr>
        <p:spPr>
          <a:xfrm>
            <a:off x="40396" y="44803"/>
            <a:ext cx="286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Complejidad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E7ABA368-FD76-64BE-6D1E-7D50F529C345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7A4A16A8-5848-0801-31D5-CDB9E079BF0C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8FC8F04E-3FE8-271D-A805-E0627FACB826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43" name="Elipse 42">
            <a:extLst>
              <a:ext uri="{FF2B5EF4-FFF2-40B4-BE49-F238E27FC236}">
                <a16:creationId xmlns:a16="http://schemas.microsoft.com/office/drawing/2014/main" id="{09D127B1-5DF7-6CEF-A498-17A352D39197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0D7656B8-A8C2-30FF-06E6-268288DEB1E6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>
            <a:extLst>
              <a:ext uri="{FF2B5EF4-FFF2-40B4-BE49-F238E27FC236}">
                <a16:creationId xmlns:a16="http://schemas.microsoft.com/office/drawing/2014/main" id="{8209B8B3-72C3-1453-650E-EE6127CAD2CC}"/>
              </a:ext>
            </a:extLst>
          </p:cNvPr>
          <p:cNvSpPr/>
          <p:nvPr/>
        </p:nvSpPr>
        <p:spPr>
          <a:xfrm>
            <a:off x="1455508" y="652844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2326A651-0ED2-A4D5-5930-6C4922089D1C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CADE034-891A-7F45-9DE3-693F61A176F6}"/>
              </a:ext>
            </a:extLst>
          </p:cNvPr>
          <p:cNvSpPr txBox="1"/>
          <p:nvPr/>
        </p:nvSpPr>
        <p:spPr>
          <a:xfrm>
            <a:off x="126636" y="754764"/>
            <a:ext cx="21035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¿Por qué?</a:t>
            </a:r>
          </a:p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¿Qué?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Características de los Sistemas Complejos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Cuantitativas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Cualitativas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C49D78AF-FBF6-1289-78B4-A2F2F914D5DD}"/>
              </a:ext>
            </a:extLst>
          </p:cNvPr>
          <p:cNvSpPr/>
          <p:nvPr/>
        </p:nvSpPr>
        <p:spPr>
          <a:xfrm>
            <a:off x="233528" y="1434253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D30F6366-C39A-DFC1-07DC-7A4582DCF4E6}"/>
              </a:ext>
            </a:extLst>
          </p:cNvPr>
          <p:cNvSpPr/>
          <p:nvPr/>
        </p:nvSpPr>
        <p:spPr>
          <a:xfrm>
            <a:off x="570701" y="1441347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4B547752-AB38-B5AE-6F41-32FE98D45E8D}"/>
              </a:ext>
            </a:extLst>
          </p:cNvPr>
          <p:cNvSpPr/>
          <p:nvPr/>
        </p:nvSpPr>
        <p:spPr>
          <a:xfrm>
            <a:off x="896938" y="1443878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AA5E30FF-6B5D-723D-0B11-B37AE653C49B}"/>
              </a:ext>
            </a:extLst>
          </p:cNvPr>
          <p:cNvSpPr/>
          <p:nvPr/>
        </p:nvSpPr>
        <p:spPr>
          <a:xfrm>
            <a:off x="1234111" y="1450972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DF0AB71-66C7-8B9C-011A-58083EC30670}"/>
              </a:ext>
            </a:extLst>
          </p:cNvPr>
          <p:cNvSpPr txBox="1"/>
          <p:nvPr/>
        </p:nvSpPr>
        <p:spPr>
          <a:xfrm>
            <a:off x="10252528" y="663821"/>
            <a:ext cx="1939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AF32370-2641-C023-BD7F-836F845B5F7D}"/>
              </a:ext>
            </a:extLst>
          </p:cNvPr>
          <p:cNvSpPr/>
          <p:nvPr/>
        </p:nvSpPr>
        <p:spPr>
          <a:xfrm>
            <a:off x="10294680" y="1667398"/>
            <a:ext cx="326036" cy="262022"/>
          </a:xfrm>
          <a:prstGeom prst="roundRect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DCB29B7-B4A9-A9BF-4017-21A138260F16}"/>
              </a:ext>
            </a:extLst>
          </p:cNvPr>
          <p:cNvSpPr/>
          <p:nvPr/>
        </p:nvSpPr>
        <p:spPr>
          <a:xfrm>
            <a:off x="10631853" y="1674492"/>
            <a:ext cx="326036" cy="262022"/>
          </a:xfrm>
          <a:prstGeom prst="roundRect">
            <a:avLst/>
          </a:prstGeom>
          <a:solidFill>
            <a:srgbClr val="00B05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2FAE5369-2BF8-30C5-BE67-2383965B4A09}"/>
              </a:ext>
            </a:extLst>
          </p:cNvPr>
          <p:cNvSpPr/>
          <p:nvPr/>
        </p:nvSpPr>
        <p:spPr>
          <a:xfrm>
            <a:off x="10958090" y="1677023"/>
            <a:ext cx="326036" cy="262022"/>
          </a:xfrm>
          <a:prstGeom prst="round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62FEF5D-656C-C0CA-CFA7-85D3109FCBA0}"/>
              </a:ext>
            </a:extLst>
          </p:cNvPr>
          <p:cNvSpPr/>
          <p:nvPr/>
        </p:nvSpPr>
        <p:spPr>
          <a:xfrm>
            <a:off x="11295263" y="1684117"/>
            <a:ext cx="326036" cy="262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815BA28-B82F-4B06-A22C-B61D54E84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7938" y="1044264"/>
            <a:ext cx="8096373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9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37CB9-F6DA-69D2-DEC9-71A3BA576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E971ABF1-084A-0771-DCD9-9F4642EC0DE7}"/>
              </a:ext>
            </a:extLst>
          </p:cNvPr>
          <p:cNvGrpSpPr/>
          <p:nvPr/>
        </p:nvGrpSpPr>
        <p:grpSpPr>
          <a:xfrm>
            <a:off x="0" y="0"/>
            <a:ext cx="12203136" cy="6858000"/>
            <a:chOff x="0" y="0"/>
            <a:chExt cx="12203136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7B1A7388-040C-E7E0-20B9-74183031915D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28C1D09C-0B16-96A7-0673-B7AF690517B3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AB465DCA-3162-E9C2-BCB7-4317EC7A2D8A}"/>
                </a:ext>
              </a:extLst>
            </p:cNvPr>
            <p:cNvSpPr/>
            <p:nvPr/>
          </p:nvSpPr>
          <p:spPr>
            <a:xfrm>
              <a:off x="1010642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E00D5BB2-8380-BBD2-7B28-D0492B8C3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546" y="116126"/>
            <a:ext cx="2021297" cy="5857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67767C7-AB18-D478-E3DD-0A9A63C8EF75}"/>
              </a:ext>
            </a:extLst>
          </p:cNvPr>
          <p:cNvSpPr txBox="1"/>
          <p:nvPr/>
        </p:nvSpPr>
        <p:spPr>
          <a:xfrm>
            <a:off x="156860" y="716229"/>
            <a:ext cx="19398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¿Por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Historia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Ingeniería del Software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Enunciados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Soluciones</a:t>
            </a:r>
          </a:p>
          <a:p>
            <a:endParaRPr lang="es-ES" sz="2000" u="sng" dirty="0">
              <a:latin typeface="Aptos SemiBold" panose="020B0004020202020204" pitchFamily="34" charset="0"/>
            </a:endParaRP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A66A67DB-957A-C37E-80B5-C88C6FF5F943}"/>
              </a:ext>
            </a:extLst>
          </p:cNvPr>
          <p:cNvGrpSpPr/>
          <p:nvPr/>
        </p:nvGrpSpPr>
        <p:grpSpPr>
          <a:xfrm>
            <a:off x="92461" y="46206"/>
            <a:ext cx="2210708" cy="588916"/>
            <a:chOff x="73157" y="75081"/>
            <a:chExt cx="2210708" cy="588916"/>
          </a:xfrm>
        </p:grpSpPr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5ACAD888-79B4-A804-02A4-38FC5E23FAEE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FB5A169E-5B0E-609A-79F6-F0A6236BE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51F6C85D-2D5F-46FE-994E-3CACFA702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F5D70C82-CC7B-D14E-8C53-71C33716B6AB}"/>
              </a:ext>
            </a:extLst>
          </p:cNvPr>
          <p:cNvSpPr/>
          <p:nvPr/>
        </p:nvSpPr>
        <p:spPr>
          <a:xfrm>
            <a:off x="424525" y="6513860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&gt;</a:t>
            </a: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B40CB0A5-A110-EDCE-355A-D0857B3B2578}"/>
              </a:ext>
            </a:extLst>
          </p:cNvPr>
          <p:cNvSpPr/>
          <p:nvPr/>
        </p:nvSpPr>
        <p:spPr>
          <a:xfrm>
            <a:off x="233528" y="702730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F0DC4C77-92FD-A1F1-9747-EAD537525C40}"/>
              </a:ext>
            </a:extLst>
          </p:cNvPr>
          <p:cNvSpPr/>
          <p:nvPr/>
        </p:nvSpPr>
        <p:spPr>
          <a:xfrm>
            <a:off x="570701" y="709824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ABB8994E-32A0-191F-35F3-DF304F0EFF68}"/>
              </a:ext>
            </a:extLst>
          </p:cNvPr>
          <p:cNvSpPr/>
          <p:nvPr/>
        </p:nvSpPr>
        <p:spPr>
          <a:xfrm>
            <a:off x="896938" y="712355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6A8E77B-2DAA-2F8A-491F-85609D3FE250}"/>
              </a:ext>
            </a:extLst>
          </p:cNvPr>
          <p:cNvSpPr/>
          <p:nvPr/>
        </p:nvSpPr>
        <p:spPr>
          <a:xfrm>
            <a:off x="1234111" y="719449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CBC585F7-9A44-5AE6-9628-FBD0EBD9016D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1335A2B-D90D-00FF-D994-5D5037606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169" y="981471"/>
            <a:ext cx="7596798" cy="25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04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34FD-54FC-4F84-A79B-386D64805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C5B7E591-C43A-AC21-C988-C46A10C6535E}"/>
              </a:ext>
            </a:extLst>
          </p:cNvPr>
          <p:cNvGrpSpPr/>
          <p:nvPr/>
        </p:nvGrpSpPr>
        <p:grpSpPr>
          <a:xfrm>
            <a:off x="0" y="0"/>
            <a:ext cx="12203136" cy="6858000"/>
            <a:chOff x="0" y="0"/>
            <a:chExt cx="12203136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BDD1BD85-3092-3C8C-8291-C4EF36BF7BC2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7D27E086-0D80-8D38-121D-A928B7414C28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010C93DA-85B5-92A8-0703-4B4B568D2AC4}"/>
                </a:ext>
              </a:extLst>
            </p:cNvPr>
            <p:cNvSpPr/>
            <p:nvPr/>
          </p:nvSpPr>
          <p:spPr>
            <a:xfrm>
              <a:off x="1010642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1005D8F8-9AF5-B837-95D6-D59C29877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546" y="116126"/>
            <a:ext cx="2021297" cy="5857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1272DEF-3F20-1541-F936-A90FDC022018}"/>
              </a:ext>
            </a:extLst>
          </p:cNvPr>
          <p:cNvSpPr txBox="1"/>
          <p:nvPr/>
        </p:nvSpPr>
        <p:spPr>
          <a:xfrm>
            <a:off x="156860" y="716229"/>
            <a:ext cx="19398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¿Por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Historia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Ingeniería del Software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Enunciados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Soluciones</a:t>
            </a:r>
          </a:p>
          <a:p>
            <a:endParaRPr lang="es-ES" sz="2000" u="sng" dirty="0">
              <a:latin typeface="Aptos SemiBold" panose="020B0004020202020204" pitchFamily="34" charset="0"/>
            </a:endParaRP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B7417F9D-39E4-1C9D-6ED1-82FBCEB0ED59}"/>
              </a:ext>
            </a:extLst>
          </p:cNvPr>
          <p:cNvGrpSpPr/>
          <p:nvPr/>
        </p:nvGrpSpPr>
        <p:grpSpPr>
          <a:xfrm>
            <a:off x="92461" y="46206"/>
            <a:ext cx="2210708" cy="588916"/>
            <a:chOff x="73157" y="75081"/>
            <a:chExt cx="2210708" cy="588916"/>
          </a:xfrm>
        </p:grpSpPr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D52DC88E-32F9-DA89-280A-3FF874356A21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040D7071-C1A7-1924-F2FA-7CEDC05A4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5F663C63-511E-07FA-241D-8526C665B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339C53A3-837D-77F9-EBD9-45B4FCC77834}"/>
              </a:ext>
            </a:extLst>
          </p:cNvPr>
          <p:cNvSpPr/>
          <p:nvPr/>
        </p:nvSpPr>
        <p:spPr>
          <a:xfrm>
            <a:off x="424525" y="6513860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&gt;</a:t>
            </a: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652D8CC1-7067-0892-AFB6-D4517279C29B}"/>
              </a:ext>
            </a:extLst>
          </p:cNvPr>
          <p:cNvSpPr/>
          <p:nvPr/>
        </p:nvSpPr>
        <p:spPr>
          <a:xfrm>
            <a:off x="233528" y="702730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0AA959A-0ABB-7837-1C39-4740956547F6}"/>
              </a:ext>
            </a:extLst>
          </p:cNvPr>
          <p:cNvSpPr/>
          <p:nvPr/>
        </p:nvSpPr>
        <p:spPr>
          <a:xfrm>
            <a:off x="570701" y="709824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BFCF2D4D-347A-3029-1E66-368A704EB69D}"/>
              </a:ext>
            </a:extLst>
          </p:cNvPr>
          <p:cNvSpPr/>
          <p:nvPr/>
        </p:nvSpPr>
        <p:spPr>
          <a:xfrm>
            <a:off x="896938" y="712355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AE0A5282-1962-6198-AEC6-6DCA36976220}"/>
              </a:ext>
            </a:extLst>
          </p:cNvPr>
          <p:cNvSpPr/>
          <p:nvPr/>
        </p:nvSpPr>
        <p:spPr>
          <a:xfrm>
            <a:off x="1234111" y="719449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E119B4CA-BDA8-7B0C-AE6C-B22423ADF626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FA4C12-E13A-5B27-B889-0BA02185D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8079" y="964752"/>
            <a:ext cx="3886468" cy="566705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267E70F-09EC-143D-97ED-15AF8A778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499" y="981471"/>
            <a:ext cx="3886468" cy="56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8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7CD2F-40CA-03B2-79E8-7C6E9EB92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8960F693-9BEF-993F-A26D-BCC732BC3FE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6A7259DF-AF95-DBC1-CDFF-F5A6101A5BB2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91D707E9-FB08-38CB-539E-BC730CC19564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6936FDE9-C15C-09AC-2F4F-C33B2DFA27F8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7F7EDB8B-1A5F-103F-18F2-B409CDCC6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EBB18CB-8AB8-E468-CB33-2DD12834EE96}"/>
              </a:ext>
            </a:extLst>
          </p:cNvPr>
          <p:cNvSpPr txBox="1"/>
          <p:nvPr/>
        </p:nvSpPr>
        <p:spPr>
          <a:xfrm>
            <a:off x="142275" y="721521"/>
            <a:ext cx="19398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Prehistoria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Primera Generación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Segunda Generación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Tercera Generación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Cuarta Generación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Quinta Generación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CC65973-1C7D-ABDB-D531-100A2D129209}"/>
              </a:ext>
            </a:extLst>
          </p:cNvPr>
          <p:cNvSpPr txBox="1"/>
          <p:nvPr/>
        </p:nvSpPr>
        <p:spPr>
          <a:xfrm>
            <a:off x="50254" y="150055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Historia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433E8E07-36A4-F5CE-8557-B73429C7C557}"/>
              </a:ext>
            </a:extLst>
          </p:cNvPr>
          <p:cNvGrpSpPr/>
          <p:nvPr/>
        </p:nvGrpSpPr>
        <p:grpSpPr>
          <a:xfrm>
            <a:off x="1257653" y="46206"/>
            <a:ext cx="2210708" cy="588916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B44EF997-8E5D-3E7F-0302-FFFF889C9E08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5C317B34-F342-DE6B-31CB-BF3ED7449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73F78CC7-5F6B-0653-EC9D-38D89C258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5A0218DA-F660-F233-25F0-B2C65DD77241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8E87C2BA-8596-08B4-55A2-FC6474744358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7B1BD439-D518-D982-8DC7-A4C1E6FE631B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BD51F33-1EBD-86C2-9AB1-F477CD2C3EBD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pic>
        <p:nvPicPr>
          <p:cNvPr id="17412" name="Picture 4" descr="La escuela de Atenas de Rafael Sanzio ▷ significado, personajes y genero">
            <a:extLst>
              <a:ext uri="{FF2B5EF4-FFF2-40B4-BE49-F238E27FC236}">
                <a16:creationId xmlns:a16="http://schemas.microsoft.com/office/drawing/2014/main" id="{76343FB8-7408-F9C5-68D2-57B0AC538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71" y="789152"/>
            <a:ext cx="7854472" cy="559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AB0BF75-5C22-7403-99BA-C3903D21AA79}"/>
              </a:ext>
            </a:extLst>
          </p:cNvPr>
          <p:cNvSpPr/>
          <p:nvPr/>
        </p:nvSpPr>
        <p:spPr>
          <a:xfrm>
            <a:off x="233528" y="702730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1646FB16-D1B3-C8CB-681C-392881EF01E8}"/>
              </a:ext>
            </a:extLst>
          </p:cNvPr>
          <p:cNvSpPr/>
          <p:nvPr/>
        </p:nvSpPr>
        <p:spPr>
          <a:xfrm>
            <a:off x="570701" y="709824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783E7958-1890-B4F3-1ACE-856BD029E009}"/>
              </a:ext>
            </a:extLst>
          </p:cNvPr>
          <p:cNvSpPr/>
          <p:nvPr/>
        </p:nvSpPr>
        <p:spPr>
          <a:xfrm>
            <a:off x="896938" y="712355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8C4ACD4-CE85-14A0-2143-F47ABF39DC43}"/>
              </a:ext>
            </a:extLst>
          </p:cNvPr>
          <p:cNvSpPr/>
          <p:nvPr/>
        </p:nvSpPr>
        <p:spPr>
          <a:xfrm>
            <a:off x="1234111" y="719449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7321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D1648-E351-0670-D25A-FB1914268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4E77FE99-27A0-2947-83B0-8B7B628D62B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374A0900-518A-2D63-C3E1-6B52FE05C9B4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A80B008C-7D29-BD71-1D39-4000736FE07D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8CE5E0D5-DE78-BB45-3963-219671D154AD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A141F7AC-B0DB-A163-9C0C-B6DE0B2BE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2C26A0A-AFA7-8F0A-2995-9CD78E3DAC44}"/>
              </a:ext>
            </a:extLst>
          </p:cNvPr>
          <p:cNvSpPr txBox="1"/>
          <p:nvPr/>
        </p:nvSpPr>
        <p:spPr>
          <a:xfrm>
            <a:off x="142275" y="721521"/>
            <a:ext cx="1939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Beck, Kent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Martin, </a:t>
            </a:r>
            <a:r>
              <a:rPr lang="es-ES" sz="2000" dirty="0" err="1">
                <a:latin typeface="Aptos SemiBold" panose="020B0004020202020204" pitchFamily="34" charset="0"/>
              </a:rPr>
              <a:t>Fowler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Booch, Grady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Ivar Jacobson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Meyer, Bertrand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F896FFA1-F6AB-ADA0-2110-1CA5123B9C87}"/>
              </a:ext>
            </a:extLst>
          </p:cNvPr>
          <p:cNvSpPr txBox="1"/>
          <p:nvPr/>
        </p:nvSpPr>
        <p:spPr>
          <a:xfrm>
            <a:off x="50254" y="34554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Cuarta Generación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B29A8A02-4D2F-64DC-6258-CF1527C650BD}"/>
              </a:ext>
            </a:extLst>
          </p:cNvPr>
          <p:cNvGrpSpPr/>
          <p:nvPr/>
        </p:nvGrpSpPr>
        <p:grpSpPr>
          <a:xfrm>
            <a:off x="2672566" y="46206"/>
            <a:ext cx="2210708" cy="588916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31EB1A40-F782-05AB-4FDB-247E16504668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003F4B03-3E14-4DD7-16DE-08902627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EF09EB11-FC84-65B4-19DE-F569DDEFD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643B4995-3F64-AB36-BC4E-054A02849726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751D1C2A-1ED3-5E5F-095F-4176451ED063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82F3C474-E610-0761-5893-4A5AE38E698A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49DE984-3027-CB21-0B67-BACFB7D2D229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pic>
        <p:nvPicPr>
          <p:cNvPr id="23554" name="Picture 2" descr="Grady Booch - Wikipedia, la enciclopedia libre">
            <a:extLst>
              <a:ext uri="{FF2B5EF4-FFF2-40B4-BE49-F238E27FC236}">
                <a16:creationId xmlns:a16="http://schemas.microsoft.com/office/drawing/2014/main" id="{D9D96D9F-311F-296E-6030-0A7FC6365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850" y="1396802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364C099-5A97-67D4-1EE2-C6865DAB8BD8}"/>
              </a:ext>
            </a:extLst>
          </p:cNvPr>
          <p:cNvSpPr txBox="1"/>
          <p:nvPr/>
        </p:nvSpPr>
        <p:spPr>
          <a:xfrm>
            <a:off x="2414192" y="1119803"/>
            <a:ext cx="912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>
                <a:latin typeface="Aptos SemiBold" panose="020B0004020202020204" pitchFamily="34" charset="0"/>
              </a:rPr>
              <a:t>Beck, Kent</a:t>
            </a:r>
            <a:endParaRPr lang="es-ES" sz="1200" dirty="0">
              <a:latin typeface="Aptos SemiBold" panose="020B00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4B952C-D961-4328-481D-312A3132372C}"/>
              </a:ext>
            </a:extLst>
          </p:cNvPr>
          <p:cNvSpPr txBox="1"/>
          <p:nvPr/>
        </p:nvSpPr>
        <p:spPr>
          <a:xfrm>
            <a:off x="1432124" y="159375"/>
            <a:ext cx="1270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Historia</a:t>
            </a:r>
          </a:p>
        </p:txBody>
      </p:sp>
      <p:pic>
        <p:nvPicPr>
          <p:cNvPr id="10" name="Picture 2" descr="Grady Booch - Wikipedia, la enciclopedia libre">
            <a:extLst>
              <a:ext uri="{FF2B5EF4-FFF2-40B4-BE49-F238E27FC236}">
                <a16:creationId xmlns:a16="http://schemas.microsoft.com/office/drawing/2014/main" id="{42200C6E-C7A3-54C3-73AE-FB5A9CF3B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187" y="1396802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FC5801B-1C02-BC50-58B0-3AB490BF6395}"/>
              </a:ext>
            </a:extLst>
          </p:cNvPr>
          <p:cNvSpPr txBox="1"/>
          <p:nvPr/>
        </p:nvSpPr>
        <p:spPr>
          <a:xfrm>
            <a:off x="3511529" y="1119803"/>
            <a:ext cx="1161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>
                <a:latin typeface="Aptos SemiBold" panose="020B0004020202020204" pitchFamily="34" charset="0"/>
              </a:rPr>
              <a:t>Martin, Fowler</a:t>
            </a:r>
            <a:endParaRPr lang="es-ES" sz="1200" b="1" dirty="0"/>
          </a:p>
        </p:txBody>
      </p:sp>
      <p:pic>
        <p:nvPicPr>
          <p:cNvPr id="12" name="Picture 2" descr="Grady Booch - Wikipedia, la enciclopedia libre">
            <a:extLst>
              <a:ext uri="{FF2B5EF4-FFF2-40B4-BE49-F238E27FC236}">
                <a16:creationId xmlns:a16="http://schemas.microsoft.com/office/drawing/2014/main" id="{DF4EF32E-3A12-C193-6909-2371AA7E0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058" y="1396802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8418FC9-99F9-6938-98D5-9390971E72B6}"/>
              </a:ext>
            </a:extLst>
          </p:cNvPr>
          <p:cNvSpPr txBox="1"/>
          <p:nvPr/>
        </p:nvSpPr>
        <p:spPr>
          <a:xfrm>
            <a:off x="4650400" y="1119803"/>
            <a:ext cx="1074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Grady Booch</a:t>
            </a:r>
          </a:p>
        </p:txBody>
      </p:sp>
      <p:pic>
        <p:nvPicPr>
          <p:cNvPr id="14" name="Picture 2" descr="Grady Booch - Wikipedia, la enciclopedia libre">
            <a:extLst>
              <a:ext uri="{FF2B5EF4-FFF2-40B4-BE49-F238E27FC236}">
                <a16:creationId xmlns:a16="http://schemas.microsoft.com/office/drawing/2014/main" id="{83FAF1D3-468A-FCDB-4A67-CF67C6A62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750" y="1396802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630EE38-D65B-6E72-DF48-70D9F44F7DF9}"/>
              </a:ext>
            </a:extLst>
          </p:cNvPr>
          <p:cNvSpPr txBox="1"/>
          <p:nvPr/>
        </p:nvSpPr>
        <p:spPr>
          <a:xfrm>
            <a:off x="5704092" y="1119803"/>
            <a:ext cx="1115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>
                <a:latin typeface="Aptos SemiBold" panose="020B0004020202020204" pitchFamily="34" charset="0"/>
              </a:rPr>
              <a:t>Ivar Jacobson</a:t>
            </a:r>
            <a:endParaRPr lang="es-ES" sz="1200" b="1" dirty="0"/>
          </a:p>
        </p:txBody>
      </p:sp>
      <p:pic>
        <p:nvPicPr>
          <p:cNvPr id="20" name="Picture 2" descr="Grady Booch - Wikipedia, la enciclopedia libre">
            <a:extLst>
              <a:ext uri="{FF2B5EF4-FFF2-40B4-BE49-F238E27FC236}">
                <a16:creationId xmlns:a16="http://schemas.microsoft.com/office/drawing/2014/main" id="{AC0C6546-4CC2-B78B-5E56-AD4C5399A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133" y="1396802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3DB1E7C5-335D-8A51-6412-E1827481BB29}"/>
              </a:ext>
            </a:extLst>
          </p:cNvPr>
          <p:cNvSpPr txBox="1"/>
          <p:nvPr/>
        </p:nvSpPr>
        <p:spPr>
          <a:xfrm>
            <a:off x="6806475" y="1119803"/>
            <a:ext cx="1257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>
                <a:latin typeface="Aptos SemiBold" panose="020B0004020202020204" pitchFamily="34" charset="0"/>
              </a:rPr>
              <a:t>Meyer, Bertrand</a:t>
            </a:r>
            <a:endParaRPr lang="es-ES" sz="1200" b="1" dirty="0"/>
          </a:p>
        </p:txBody>
      </p:sp>
      <p:pic>
        <p:nvPicPr>
          <p:cNvPr id="24" name="Picture 2" descr="Grady Booch - Wikipedia, la enciclopedia libre">
            <a:extLst>
              <a:ext uri="{FF2B5EF4-FFF2-40B4-BE49-F238E27FC236}">
                <a16:creationId xmlns:a16="http://schemas.microsoft.com/office/drawing/2014/main" id="{97103D32-6B2F-8853-CA1F-2C7E492DD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213" y="3081223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63B2BE8-5377-EC43-BFA6-DA2571B2060A}"/>
              </a:ext>
            </a:extLst>
          </p:cNvPr>
          <p:cNvSpPr txBox="1"/>
          <p:nvPr/>
        </p:nvSpPr>
        <p:spPr>
          <a:xfrm>
            <a:off x="2366555" y="2804224"/>
            <a:ext cx="1074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Grady Booch</a:t>
            </a:r>
          </a:p>
        </p:txBody>
      </p:sp>
      <p:pic>
        <p:nvPicPr>
          <p:cNvPr id="26" name="Picture 2" descr="Grady Booch - Wikipedia, la enciclopedia libre">
            <a:extLst>
              <a:ext uri="{FF2B5EF4-FFF2-40B4-BE49-F238E27FC236}">
                <a16:creationId xmlns:a16="http://schemas.microsoft.com/office/drawing/2014/main" id="{BBAF5C69-762F-9120-1EDA-F92B9369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50" y="3081223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D9C0E7F8-B81B-5907-B28F-7F2474962007}"/>
              </a:ext>
            </a:extLst>
          </p:cNvPr>
          <p:cNvSpPr txBox="1"/>
          <p:nvPr/>
        </p:nvSpPr>
        <p:spPr>
          <a:xfrm>
            <a:off x="3463892" y="2804224"/>
            <a:ext cx="1074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Grady Booch</a:t>
            </a:r>
          </a:p>
        </p:txBody>
      </p:sp>
      <p:pic>
        <p:nvPicPr>
          <p:cNvPr id="28" name="Picture 2" descr="Grady Booch - Wikipedia, la enciclopedia libre">
            <a:extLst>
              <a:ext uri="{FF2B5EF4-FFF2-40B4-BE49-F238E27FC236}">
                <a16:creationId xmlns:a16="http://schemas.microsoft.com/office/drawing/2014/main" id="{517E5395-23A1-CB95-1BAA-DDFA44F4E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421" y="3081223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0AFCA3BE-4F2F-1A12-9D0B-79DFA9275C3B}"/>
              </a:ext>
            </a:extLst>
          </p:cNvPr>
          <p:cNvSpPr txBox="1"/>
          <p:nvPr/>
        </p:nvSpPr>
        <p:spPr>
          <a:xfrm>
            <a:off x="4602763" y="2804224"/>
            <a:ext cx="1074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Grady Booch</a:t>
            </a:r>
          </a:p>
        </p:txBody>
      </p:sp>
      <p:pic>
        <p:nvPicPr>
          <p:cNvPr id="30" name="Picture 2" descr="Grady Booch - Wikipedia, la enciclopedia libre">
            <a:extLst>
              <a:ext uri="{FF2B5EF4-FFF2-40B4-BE49-F238E27FC236}">
                <a16:creationId xmlns:a16="http://schemas.microsoft.com/office/drawing/2014/main" id="{C8694FD2-0EA3-9CEF-4F7A-E620BA39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113" y="3081223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34AC7FDE-CC6B-AD3A-8906-5F84048411B7}"/>
              </a:ext>
            </a:extLst>
          </p:cNvPr>
          <p:cNvSpPr txBox="1"/>
          <p:nvPr/>
        </p:nvSpPr>
        <p:spPr>
          <a:xfrm>
            <a:off x="5656455" y="2804224"/>
            <a:ext cx="1074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Grady Booch</a:t>
            </a:r>
          </a:p>
        </p:txBody>
      </p:sp>
      <p:pic>
        <p:nvPicPr>
          <p:cNvPr id="32" name="Picture 2" descr="Grady Booch - Wikipedia, la enciclopedia libre">
            <a:extLst>
              <a:ext uri="{FF2B5EF4-FFF2-40B4-BE49-F238E27FC236}">
                <a16:creationId xmlns:a16="http://schemas.microsoft.com/office/drawing/2014/main" id="{C9D1AD07-39F3-9206-213A-E2B6BCDC7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96" y="3081223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BE8E75DD-EE27-F8DC-2C48-08E39907CFF4}"/>
              </a:ext>
            </a:extLst>
          </p:cNvPr>
          <p:cNvSpPr txBox="1"/>
          <p:nvPr/>
        </p:nvSpPr>
        <p:spPr>
          <a:xfrm>
            <a:off x="6758838" y="2804224"/>
            <a:ext cx="1074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Grady Booch</a:t>
            </a:r>
          </a:p>
        </p:txBody>
      </p:sp>
      <p:pic>
        <p:nvPicPr>
          <p:cNvPr id="40" name="Picture 2" descr="Grady Booch - Wikipedia, la enciclopedia libre">
            <a:extLst>
              <a:ext uri="{FF2B5EF4-FFF2-40B4-BE49-F238E27FC236}">
                <a16:creationId xmlns:a16="http://schemas.microsoft.com/office/drawing/2014/main" id="{C3B85530-CC39-5094-81A6-74EF8FEC0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9" y="4765644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2269FB41-DBE2-3B18-383A-563800A99627}"/>
              </a:ext>
            </a:extLst>
          </p:cNvPr>
          <p:cNvSpPr txBox="1"/>
          <p:nvPr/>
        </p:nvSpPr>
        <p:spPr>
          <a:xfrm>
            <a:off x="2348351" y="4488645"/>
            <a:ext cx="1074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Grady Booch</a:t>
            </a:r>
          </a:p>
        </p:txBody>
      </p:sp>
      <p:pic>
        <p:nvPicPr>
          <p:cNvPr id="42" name="Picture 2" descr="Grady Booch - Wikipedia, la enciclopedia libre">
            <a:extLst>
              <a:ext uri="{FF2B5EF4-FFF2-40B4-BE49-F238E27FC236}">
                <a16:creationId xmlns:a16="http://schemas.microsoft.com/office/drawing/2014/main" id="{29499A5E-5CD0-83A4-97DA-EA17F8416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346" y="4765644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9DABF742-ABA3-4AA1-191E-DC441BBC2B8A}"/>
              </a:ext>
            </a:extLst>
          </p:cNvPr>
          <p:cNvSpPr txBox="1"/>
          <p:nvPr/>
        </p:nvSpPr>
        <p:spPr>
          <a:xfrm>
            <a:off x="3445688" y="4488645"/>
            <a:ext cx="1074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Grady Booch</a:t>
            </a:r>
          </a:p>
        </p:txBody>
      </p:sp>
      <p:pic>
        <p:nvPicPr>
          <p:cNvPr id="44" name="Picture 2" descr="Grady Booch - Wikipedia, la enciclopedia libre">
            <a:extLst>
              <a:ext uri="{FF2B5EF4-FFF2-40B4-BE49-F238E27FC236}">
                <a16:creationId xmlns:a16="http://schemas.microsoft.com/office/drawing/2014/main" id="{74BDA3DC-7A41-5980-6407-075BEE64A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217" y="4765644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F2D2B0D8-B42A-FCA0-BD40-1CC2A55F03D5}"/>
              </a:ext>
            </a:extLst>
          </p:cNvPr>
          <p:cNvSpPr txBox="1"/>
          <p:nvPr/>
        </p:nvSpPr>
        <p:spPr>
          <a:xfrm>
            <a:off x="4584559" y="4488645"/>
            <a:ext cx="1074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Grady Booch</a:t>
            </a:r>
          </a:p>
        </p:txBody>
      </p:sp>
      <p:pic>
        <p:nvPicPr>
          <p:cNvPr id="46" name="Picture 2" descr="Grady Booch - Wikipedia, la enciclopedia libre">
            <a:extLst>
              <a:ext uri="{FF2B5EF4-FFF2-40B4-BE49-F238E27FC236}">
                <a16:creationId xmlns:a16="http://schemas.microsoft.com/office/drawing/2014/main" id="{44D1F7CB-6C04-E71A-468B-56FB22247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909" y="4765644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A5498ADC-2E7C-BD4B-9DBA-1080A42BB83F}"/>
              </a:ext>
            </a:extLst>
          </p:cNvPr>
          <p:cNvSpPr txBox="1"/>
          <p:nvPr/>
        </p:nvSpPr>
        <p:spPr>
          <a:xfrm>
            <a:off x="5638251" y="4488645"/>
            <a:ext cx="1074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Grady Booch</a:t>
            </a:r>
          </a:p>
        </p:txBody>
      </p:sp>
      <p:pic>
        <p:nvPicPr>
          <p:cNvPr id="49" name="Picture 2" descr="Grady Booch - Wikipedia, la enciclopedia libre">
            <a:extLst>
              <a:ext uri="{FF2B5EF4-FFF2-40B4-BE49-F238E27FC236}">
                <a16:creationId xmlns:a16="http://schemas.microsoft.com/office/drawing/2014/main" id="{A2898ABE-B31A-AA2A-41CD-BD3924A3C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92" y="4765644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2656DB10-D9EC-5421-CD93-9A1726459EDF}"/>
              </a:ext>
            </a:extLst>
          </p:cNvPr>
          <p:cNvSpPr txBox="1"/>
          <p:nvPr/>
        </p:nvSpPr>
        <p:spPr>
          <a:xfrm>
            <a:off x="6740634" y="4488645"/>
            <a:ext cx="1074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Grady Booch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79E3ACF4-E71A-F969-F726-A620DFD91DE5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4EFC211E-F148-A0F9-B0CF-92E77CEC84A3}"/>
              </a:ext>
            </a:extLst>
          </p:cNvPr>
          <p:cNvCxnSpPr>
            <a:cxnSpLocks/>
            <a:stCxn id="62" idx="6"/>
            <a:endCxn id="23552" idx="2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52" name="Elipse 23551">
            <a:extLst>
              <a:ext uri="{FF2B5EF4-FFF2-40B4-BE49-F238E27FC236}">
                <a16:creationId xmlns:a16="http://schemas.microsoft.com/office/drawing/2014/main" id="{396DAF12-DE17-D457-8665-87B093E1E730}"/>
              </a:ext>
            </a:extLst>
          </p:cNvPr>
          <p:cNvSpPr/>
          <p:nvPr/>
        </p:nvSpPr>
        <p:spPr>
          <a:xfrm>
            <a:off x="1455508" y="652844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553" name="Elipse 23552">
            <a:extLst>
              <a:ext uri="{FF2B5EF4-FFF2-40B4-BE49-F238E27FC236}">
                <a16:creationId xmlns:a16="http://schemas.microsoft.com/office/drawing/2014/main" id="{92EA3652-5D0C-74DD-0C28-2CD7EE48D17C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555" name="Rectángulo: esquinas redondeadas 23554">
            <a:extLst>
              <a:ext uri="{FF2B5EF4-FFF2-40B4-BE49-F238E27FC236}">
                <a16:creationId xmlns:a16="http://schemas.microsoft.com/office/drawing/2014/main" id="{F634653F-8FB8-DCF4-68B1-B43E0DB87C71}"/>
              </a:ext>
            </a:extLst>
          </p:cNvPr>
          <p:cNvSpPr/>
          <p:nvPr/>
        </p:nvSpPr>
        <p:spPr>
          <a:xfrm>
            <a:off x="233528" y="702730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23557" name="Rectángulo: esquinas redondeadas 23556">
            <a:extLst>
              <a:ext uri="{FF2B5EF4-FFF2-40B4-BE49-F238E27FC236}">
                <a16:creationId xmlns:a16="http://schemas.microsoft.com/office/drawing/2014/main" id="{C070DA79-066D-EA08-D083-3A1109663B31}"/>
              </a:ext>
            </a:extLst>
          </p:cNvPr>
          <p:cNvSpPr/>
          <p:nvPr/>
        </p:nvSpPr>
        <p:spPr>
          <a:xfrm>
            <a:off x="570701" y="709824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23558" name="Rectángulo: esquinas redondeadas 23557">
            <a:extLst>
              <a:ext uri="{FF2B5EF4-FFF2-40B4-BE49-F238E27FC236}">
                <a16:creationId xmlns:a16="http://schemas.microsoft.com/office/drawing/2014/main" id="{1522EA54-8DD2-A8D3-442D-15E051012E9F}"/>
              </a:ext>
            </a:extLst>
          </p:cNvPr>
          <p:cNvSpPr/>
          <p:nvPr/>
        </p:nvSpPr>
        <p:spPr>
          <a:xfrm>
            <a:off x="896938" y="712355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23559" name="Rectángulo: esquinas redondeadas 23558">
            <a:extLst>
              <a:ext uri="{FF2B5EF4-FFF2-40B4-BE49-F238E27FC236}">
                <a16:creationId xmlns:a16="http://schemas.microsoft.com/office/drawing/2014/main" id="{020C6756-5CEE-6898-4A21-FA9201D435FB}"/>
              </a:ext>
            </a:extLst>
          </p:cNvPr>
          <p:cNvSpPr/>
          <p:nvPr/>
        </p:nvSpPr>
        <p:spPr>
          <a:xfrm>
            <a:off x="1234111" y="719449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559293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66B9F-8410-B119-C677-2E0B804DD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3D9F015A-4716-AD86-49AB-DCDAE1670BA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DCAF8756-4065-127C-553A-1B605A6C1AAC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6CAC9ED0-8054-58FE-AC6E-34FCA1E4E5C1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AEF3110C-FDD6-C046-499B-68285DC75FB0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BF1B6147-1ADC-9348-AA9C-1C033F18F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73EB202-EE46-AB22-8F1B-7EEE47C009B1}"/>
              </a:ext>
            </a:extLst>
          </p:cNvPr>
          <p:cNvSpPr txBox="1"/>
          <p:nvPr/>
        </p:nvSpPr>
        <p:spPr>
          <a:xfrm>
            <a:off x="142275" y="721521"/>
            <a:ext cx="1939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Beck, Kent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Martin, </a:t>
            </a:r>
            <a:r>
              <a:rPr lang="es-ES" sz="2000" dirty="0" err="1">
                <a:latin typeface="Aptos SemiBold" panose="020B0004020202020204" pitchFamily="34" charset="0"/>
              </a:rPr>
              <a:t>Fowler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Booch, Grady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Ivar Jacobson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Meyer, Bertrand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40112746-5D49-C1E9-2370-23F828323D64}"/>
              </a:ext>
            </a:extLst>
          </p:cNvPr>
          <p:cNvSpPr txBox="1"/>
          <p:nvPr/>
        </p:nvSpPr>
        <p:spPr>
          <a:xfrm>
            <a:off x="50254" y="34554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Cuarta Generación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D8A8436-AED9-49F6-8D01-98AFEEBB42BE}"/>
              </a:ext>
            </a:extLst>
          </p:cNvPr>
          <p:cNvGrpSpPr/>
          <p:nvPr/>
        </p:nvGrpSpPr>
        <p:grpSpPr>
          <a:xfrm>
            <a:off x="2672566" y="46206"/>
            <a:ext cx="2210708" cy="588916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8956E88-1246-E1B9-C9AB-054D9E526399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9EF1257-7CE7-5A30-6BE5-CFEAD0383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BBDCDE40-E3EF-8680-DB9E-DB9AE8D8A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8DDA3B33-0215-1CB8-F545-9934C52ACBF2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CA6C37C8-BBBD-F392-A4A5-8691FDF42277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66028A10-6B1F-E773-DEFA-0D90C506A635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CEE9200-E750-8D4B-0159-A188530C492E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pic>
        <p:nvPicPr>
          <p:cNvPr id="23554" name="Picture 2" descr="Grady Booch - Wikipedia, la enciclopedia libre">
            <a:extLst>
              <a:ext uri="{FF2B5EF4-FFF2-40B4-BE49-F238E27FC236}">
                <a16:creationId xmlns:a16="http://schemas.microsoft.com/office/drawing/2014/main" id="{408160B1-DB31-7E19-B25E-CC033A30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358" y="874759"/>
            <a:ext cx="2139984" cy="30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Bandera dels Estats Units - Viquipèdia, l'enciclopèdia lliure">
            <a:extLst>
              <a:ext uri="{FF2B5EF4-FFF2-40B4-BE49-F238E27FC236}">
                <a16:creationId xmlns:a16="http://schemas.microsoft.com/office/drawing/2014/main" id="{2B68573B-63FC-24C7-3FDB-01328F3C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071" y="2043994"/>
            <a:ext cx="474421" cy="25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4B7AB19-F40C-0A01-C708-94AD971CCA3B}"/>
              </a:ext>
            </a:extLst>
          </p:cNvPr>
          <p:cNvSpPr txBox="1"/>
          <p:nvPr/>
        </p:nvSpPr>
        <p:spPr>
          <a:xfrm>
            <a:off x="5753386" y="870903"/>
            <a:ext cx="42987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Estudios</a:t>
            </a:r>
          </a:p>
          <a:p>
            <a:r>
              <a:rPr lang="es-ES" dirty="0"/>
              <a:t>&gt; Doctor/ Ingeniero informático</a:t>
            </a:r>
          </a:p>
          <a:p>
            <a:r>
              <a:rPr lang="es-ES" b="1" dirty="0"/>
              <a:t>Premios</a:t>
            </a:r>
          </a:p>
          <a:p>
            <a:r>
              <a:rPr lang="es-ES" dirty="0"/>
              <a:t>&gt; Turing</a:t>
            </a:r>
          </a:p>
          <a:p>
            <a:r>
              <a:rPr lang="es-ES" dirty="0"/>
              <a:t>&gt; ACM</a:t>
            </a:r>
          </a:p>
          <a:p>
            <a:r>
              <a:rPr lang="es-ES" b="1" dirty="0"/>
              <a:t>Conferencias</a:t>
            </a:r>
          </a:p>
          <a:p>
            <a:r>
              <a:rPr lang="es-ES" dirty="0"/>
              <a:t>        &gt; Ingeniería del Software </a:t>
            </a:r>
          </a:p>
          <a:p>
            <a:r>
              <a:rPr lang="es-ES" dirty="0"/>
              <a:t>        &gt; Fundamentos del Software</a:t>
            </a:r>
          </a:p>
          <a:p>
            <a:r>
              <a:rPr lang="es-ES" dirty="0"/>
              <a:t>         &gt; Complejidad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464BCA7-1F0A-7D1C-FCB9-6117BC6D9B78}"/>
              </a:ext>
            </a:extLst>
          </p:cNvPr>
          <p:cNvSpPr txBox="1"/>
          <p:nvPr/>
        </p:nvSpPr>
        <p:spPr>
          <a:xfrm>
            <a:off x="1432124" y="169001"/>
            <a:ext cx="1270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Historia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498E080-A943-A38B-2176-EC34FCEB5C87}"/>
              </a:ext>
            </a:extLst>
          </p:cNvPr>
          <p:cNvSpPr txBox="1"/>
          <p:nvPr/>
        </p:nvSpPr>
        <p:spPr>
          <a:xfrm>
            <a:off x="2139876" y="870903"/>
            <a:ext cx="1417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12/3/1956 </a:t>
            </a:r>
          </a:p>
          <a:p>
            <a:r>
              <a:rPr lang="es-ES" i="1" dirty="0"/>
              <a:t>(70 años) </a:t>
            </a:r>
          </a:p>
          <a:p>
            <a:r>
              <a:rPr lang="es-ES" i="1" dirty="0" err="1"/>
              <a:t>NewLand</a:t>
            </a:r>
            <a:r>
              <a:rPr lang="es-ES" i="1" dirty="0"/>
              <a:t>, </a:t>
            </a:r>
          </a:p>
          <a:p>
            <a:r>
              <a:rPr lang="es-ES" i="1" dirty="0"/>
              <a:t>California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940EF2A5-57E4-E765-DED8-F27015F79382}"/>
              </a:ext>
            </a:extLst>
          </p:cNvPr>
          <p:cNvSpPr/>
          <p:nvPr/>
        </p:nvSpPr>
        <p:spPr>
          <a:xfrm>
            <a:off x="233528" y="2021393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5FCB4D7-7FFD-3B92-5410-C2681C46DBC8}"/>
              </a:ext>
            </a:extLst>
          </p:cNvPr>
          <p:cNvSpPr/>
          <p:nvPr/>
        </p:nvSpPr>
        <p:spPr>
          <a:xfrm>
            <a:off x="570701" y="2028487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3ADD881F-C4D1-53D2-DFEB-3F91851C1D12}"/>
              </a:ext>
            </a:extLst>
          </p:cNvPr>
          <p:cNvSpPr/>
          <p:nvPr/>
        </p:nvSpPr>
        <p:spPr>
          <a:xfrm>
            <a:off x="896938" y="2031018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EEF4AAD-F3D2-34BE-F833-B39508FE7E2E}"/>
              </a:ext>
            </a:extLst>
          </p:cNvPr>
          <p:cNvSpPr/>
          <p:nvPr/>
        </p:nvSpPr>
        <p:spPr>
          <a:xfrm>
            <a:off x="1234111" y="2038112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5793B527-42D3-73A4-ED8C-E2F23FDFF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9665" y="2588176"/>
            <a:ext cx="244352" cy="27458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55078E2-18F6-8993-04B5-B75EB5254F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9665" y="2898429"/>
            <a:ext cx="244352" cy="27458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E2E3240-3BD6-4F22-01AF-EB5ADFB0C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9665" y="3230308"/>
            <a:ext cx="244352" cy="274582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B3DC3C9E-BDB4-E18A-CD4D-9B8EA28727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0138" y="3550531"/>
            <a:ext cx="1209095" cy="354764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78FAAA0F-8205-2300-05BC-1CFACD21CFA0}"/>
              </a:ext>
            </a:extLst>
          </p:cNvPr>
          <p:cNvSpPr txBox="1"/>
          <p:nvPr/>
        </p:nvSpPr>
        <p:spPr>
          <a:xfrm>
            <a:off x="5653604" y="4325942"/>
            <a:ext cx="19660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Instituciones</a:t>
            </a:r>
          </a:p>
          <a:p>
            <a:r>
              <a:rPr lang="es-ES" dirty="0"/>
              <a:t>&gt; </a:t>
            </a:r>
            <a:r>
              <a:rPr lang="es-ES" dirty="0" err="1"/>
              <a:t>DoD</a:t>
            </a:r>
            <a:r>
              <a:rPr lang="es-ES" dirty="0"/>
              <a:t> USA</a:t>
            </a:r>
          </a:p>
          <a:p>
            <a:r>
              <a:rPr lang="es-ES" dirty="0"/>
              <a:t>&gt; </a:t>
            </a:r>
            <a:r>
              <a:rPr lang="es-ES" dirty="0" err="1"/>
              <a:t>Rational</a:t>
            </a:r>
            <a:endParaRPr lang="es-ES" dirty="0"/>
          </a:p>
          <a:p>
            <a:r>
              <a:rPr lang="es-ES" dirty="0"/>
              <a:t>&gt; ACM</a:t>
            </a:r>
          </a:p>
          <a:p>
            <a:r>
              <a:rPr lang="es-ES" dirty="0"/>
              <a:t>&gt; Universidad de Toronto</a:t>
            </a:r>
          </a:p>
          <a:p>
            <a:r>
              <a:rPr lang="es-ES" dirty="0"/>
              <a:t>&gt; Comunidad de Python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AF0F09E-EAFD-EAB6-D2D6-A92AB3E07A8D}"/>
              </a:ext>
            </a:extLst>
          </p:cNvPr>
          <p:cNvSpPr txBox="1"/>
          <p:nvPr/>
        </p:nvSpPr>
        <p:spPr>
          <a:xfrm>
            <a:off x="7748351" y="4325942"/>
            <a:ext cx="19660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Productos</a:t>
            </a:r>
          </a:p>
          <a:p>
            <a:r>
              <a:rPr lang="es-ES" dirty="0"/>
              <a:t>&gt; UML</a:t>
            </a:r>
          </a:p>
          <a:p>
            <a:r>
              <a:rPr lang="es-ES" dirty="0"/>
              <a:t>&gt; RUP</a:t>
            </a:r>
          </a:p>
          <a:p>
            <a:r>
              <a:rPr lang="es-ES" b="1" dirty="0"/>
              <a:t>Bibliografía</a:t>
            </a:r>
          </a:p>
          <a:p>
            <a:r>
              <a:rPr lang="es-ES" dirty="0"/>
              <a:t>&gt; UML</a:t>
            </a:r>
          </a:p>
          <a:p>
            <a:r>
              <a:rPr lang="es-ES" dirty="0"/>
              <a:t>&gt; RUP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685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BDCE5-0297-E8D5-0F7A-8AA9A7F09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CD89EBC2-6E3D-0466-4674-E35E83BA24F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BF355615-ACD7-49C6-437C-B4FAC934DDD3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2B56B44A-0C42-9B27-B1FF-D2FE248B4E5F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9C4BAF52-7878-4BA9-33C6-E2C19E99BAE3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26D7356E-7758-8E7E-C317-786F06DBB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217EDEC-0FF2-363C-56A1-3FD834213AE8}"/>
              </a:ext>
            </a:extLst>
          </p:cNvPr>
          <p:cNvSpPr txBox="1"/>
          <p:nvPr/>
        </p:nvSpPr>
        <p:spPr>
          <a:xfrm>
            <a:off x="142275" y="721521"/>
            <a:ext cx="19398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Object</a:t>
            </a:r>
            <a:r>
              <a:rPr lang="es-ES" sz="2000" dirty="0">
                <a:latin typeface="Aptos SemiBold" panose="020B0004020202020204" pitchFamily="34" charset="0"/>
              </a:rPr>
              <a:t> </a:t>
            </a:r>
            <a:r>
              <a:rPr lang="es-ES" sz="2000" dirty="0" err="1">
                <a:latin typeface="Aptos SemiBold" panose="020B0004020202020204" pitchFamily="34" charset="0"/>
              </a:rPr>
              <a:t>Oriented</a:t>
            </a:r>
            <a:r>
              <a:rPr lang="es-ES" sz="2000" dirty="0">
                <a:latin typeface="Aptos SemiBold" panose="020B0004020202020204" pitchFamily="34" charset="0"/>
              </a:rPr>
              <a:t> Software </a:t>
            </a:r>
            <a:r>
              <a:rPr lang="es-ES" sz="2000" dirty="0" err="1">
                <a:latin typeface="Aptos SemiBold" panose="020B0004020202020204" pitchFamily="34" charset="0"/>
              </a:rPr>
              <a:t>Construction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El Proceso Unificado de Desarrollo</a:t>
            </a:r>
          </a:p>
          <a:p>
            <a:endParaRPr lang="es-ES" sz="2000" dirty="0">
              <a:solidFill>
                <a:srgbClr val="C00000"/>
              </a:solidFill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Patrones y UML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ED71210-1354-FA12-911E-8F1ED480721B}"/>
              </a:ext>
            </a:extLst>
          </p:cNvPr>
          <p:cNvSpPr txBox="1"/>
          <p:nvPr/>
        </p:nvSpPr>
        <p:spPr>
          <a:xfrm>
            <a:off x="50254" y="34554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Cuarta Generación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B1A6965F-26AE-D676-6F99-53FE8B47BD1B}"/>
              </a:ext>
            </a:extLst>
          </p:cNvPr>
          <p:cNvGrpSpPr/>
          <p:nvPr/>
        </p:nvGrpSpPr>
        <p:grpSpPr>
          <a:xfrm>
            <a:off x="2672566" y="46206"/>
            <a:ext cx="2210708" cy="588916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8A39B786-3B06-3ACC-73E6-4FBCB660C6B4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14E2CC39-CC04-50D7-0526-5FCAAAB38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E26E3376-D70D-D50B-7D65-73F47C0F8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E59DF81C-7F07-EDCA-126D-D4FE91EF8B7F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FFAF9A8-563F-9DDD-BA74-3E30996A4CFD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6F78906A-D11C-D655-CABE-D1979CEB84CC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80A12CE-3FF7-DF01-33D7-74459A0CC12A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1512A78-8296-5052-5F8B-27C2AD3AD1ED}"/>
              </a:ext>
            </a:extLst>
          </p:cNvPr>
          <p:cNvSpPr txBox="1"/>
          <p:nvPr/>
        </p:nvSpPr>
        <p:spPr>
          <a:xfrm>
            <a:off x="2213121" y="818066"/>
            <a:ext cx="17415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1995, Addison Wesley</a:t>
            </a:r>
          </a:p>
          <a:p>
            <a:pPr algn="ctr"/>
            <a:r>
              <a:rPr lang="es-ES" i="1" dirty="0"/>
              <a:t>(hace 30 años)</a:t>
            </a:r>
          </a:p>
          <a:p>
            <a:pPr algn="ctr"/>
            <a:r>
              <a:rPr lang="es-ES" i="1" dirty="0"/>
              <a:t>Ivar </a:t>
            </a:r>
            <a:r>
              <a:rPr lang="es-ES" i="1" dirty="0" err="1"/>
              <a:t>Jacaboson</a:t>
            </a:r>
            <a:r>
              <a:rPr lang="es-ES" i="1" dirty="0"/>
              <a:t>, G. Booch, J. Rumbaugh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5548BB-64BB-3E8E-978B-07C9BF42601C}"/>
              </a:ext>
            </a:extLst>
          </p:cNvPr>
          <p:cNvSpPr txBox="1"/>
          <p:nvPr/>
        </p:nvSpPr>
        <p:spPr>
          <a:xfrm>
            <a:off x="1432124" y="169001"/>
            <a:ext cx="1270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Historia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19C11DF-524D-7E01-8DAB-F9434F5F62CD}"/>
              </a:ext>
            </a:extLst>
          </p:cNvPr>
          <p:cNvSpPr/>
          <p:nvPr/>
        </p:nvSpPr>
        <p:spPr>
          <a:xfrm>
            <a:off x="212603" y="2912721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B633537F-8CFE-8FCF-2D15-0B40D35DA791}"/>
              </a:ext>
            </a:extLst>
          </p:cNvPr>
          <p:cNvSpPr/>
          <p:nvPr/>
        </p:nvSpPr>
        <p:spPr>
          <a:xfrm>
            <a:off x="549776" y="2919815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798B963-CF95-F71A-E31D-8DCE4FD11FCE}"/>
              </a:ext>
            </a:extLst>
          </p:cNvPr>
          <p:cNvSpPr/>
          <p:nvPr/>
        </p:nvSpPr>
        <p:spPr>
          <a:xfrm>
            <a:off x="876013" y="2922346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0E2F1ECD-6711-220D-9E00-B941CBD4D770}"/>
              </a:ext>
            </a:extLst>
          </p:cNvPr>
          <p:cNvSpPr/>
          <p:nvPr/>
        </p:nvSpPr>
        <p:spPr>
          <a:xfrm>
            <a:off x="1213186" y="2929440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E6116D6A-2415-117C-D295-CF3ABC62033B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5EDDEDBB-BE36-D4C7-17E8-44C5B8E74A22}"/>
              </a:ext>
            </a:extLst>
          </p:cNvPr>
          <p:cNvCxnSpPr>
            <a:cxnSpLocks/>
            <a:stCxn id="28" idx="6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id="{9442CA0C-8192-D6E0-28D9-75D4225EECF5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1671A6F-50B0-80C5-F785-739676EC5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7756" y="818065"/>
            <a:ext cx="1888116" cy="239214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4AF3F1-827C-AC59-E18A-197CC6479B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869" y="2858847"/>
            <a:ext cx="450483" cy="302668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801885E6-DE1F-5986-B2E3-4D4121A63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8991" y="2860908"/>
            <a:ext cx="495047" cy="313835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B288702C-282F-3409-2C0F-8229EDDD9A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6149" y="2816435"/>
            <a:ext cx="424438" cy="369332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9E110D19-9285-1015-AC46-E034517C4699}"/>
              </a:ext>
            </a:extLst>
          </p:cNvPr>
          <p:cNvSpPr txBox="1"/>
          <p:nvPr/>
        </p:nvSpPr>
        <p:spPr>
          <a:xfrm>
            <a:off x="7649403" y="6406550"/>
            <a:ext cx="169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&gt; Complejidad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C79796EC-4307-333F-40CF-5632276F07AB}"/>
              </a:ext>
            </a:extLst>
          </p:cNvPr>
          <p:cNvSpPr txBox="1"/>
          <p:nvPr/>
        </p:nvSpPr>
        <p:spPr>
          <a:xfrm>
            <a:off x="7607131" y="3625420"/>
            <a:ext cx="1446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&gt; Ingeniería del Software 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E702253-8123-E3BB-83D5-5A4CF771B828}"/>
              </a:ext>
            </a:extLst>
          </p:cNvPr>
          <p:cNvSpPr txBox="1"/>
          <p:nvPr/>
        </p:nvSpPr>
        <p:spPr>
          <a:xfrm>
            <a:off x="7548383" y="5194333"/>
            <a:ext cx="175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&gt; Fundamentos del Software</a:t>
            </a: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949298C0-C6F4-1C02-AE85-74F36142F8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1476" y="867800"/>
            <a:ext cx="2457793" cy="2686425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1844B457-66EF-3E6F-0328-05115896FB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8556" y="3625420"/>
            <a:ext cx="4136226" cy="31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6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1B803-B3FA-EDB0-8E77-E7CC7A744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DFF6A590-3CCB-0D19-270D-C4DA70F7B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23" y="870903"/>
            <a:ext cx="9171015" cy="4136323"/>
          </a:xfrm>
          <a:prstGeom prst="rect">
            <a:avLst/>
          </a:prstGeom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25165093-30FB-30B1-81FA-78FE69137B3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99E7F1E9-48FB-84EF-7396-A5F2539A3329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CFE79FD9-78A4-AF64-2B7B-7F34E090DEDB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52B821C5-7309-106A-B9D5-D04EC2BF72D1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2E772470-E701-A83A-EA77-74B92B4F9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C459D919-7287-C25A-6ABB-BFAEFF14E5BC}"/>
              </a:ext>
            </a:extLst>
          </p:cNvPr>
          <p:cNvSpPr txBox="1"/>
          <p:nvPr/>
        </p:nvSpPr>
        <p:spPr>
          <a:xfrm>
            <a:off x="50254" y="34554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Cuarta Generación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85297CC5-73E8-BA27-842C-E327F691983F}"/>
              </a:ext>
            </a:extLst>
          </p:cNvPr>
          <p:cNvGrpSpPr/>
          <p:nvPr/>
        </p:nvGrpSpPr>
        <p:grpSpPr>
          <a:xfrm>
            <a:off x="2672566" y="46206"/>
            <a:ext cx="2210708" cy="588916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9B48F8D-41CC-EE55-B577-8037E9810367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C97B5087-A8D6-21DA-053A-1415F3606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165FF56C-573D-027D-F0A0-DB36B8332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020A1A8C-DC06-8513-75C1-EB72F1287F93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B588883B-8AAA-B6B0-139D-98D9184637DB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5A1C920E-75E1-3D4B-4678-23D71F2B041D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C945D1C8-1758-64AE-7897-208ECD10786A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12C0AF-3EF5-B92B-1E3E-968AD44743AD}"/>
              </a:ext>
            </a:extLst>
          </p:cNvPr>
          <p:cNvSpPr txBox="1"/>
          <p:nvPr/>
        </p:nvSpPr>
        <p:spPr>
          <a:xfrm>
            <a:off x="1432124" y="169001"/>
            <a:ext cx="1270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Historia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1CD5CDA-AA6B-3B1B-E5A0-6D779963A69D}"/>
              </a:ext>
            </a:extLst>
          </p:cNvPr>
          <p:cNvSpPr/>
          <p:nvPr/>
        </p:nvSpPr>
        <p:spPr>
          <a:xfrm>
            <a:off x="233528" y="2935794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1F8A3FF-F462-02BD-4621-C7FD18D16706}"/>
              </a:ext>
            </a:extLst>
          </p:cNvPr>
          <p:cNvSpPr/>
          <p:nvPr/>
        </p:nvSpPr>
        <p:spPr>
          <a:xfrm>
            <a:off x="570701" y="2942888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28AACDC-306C-C15D-DA59-134F296EFD03}"/>
              </a:ext>
            </a:extLst>
          </p:cNvPr>
          <p:cNvSpPr/>
          <p:nvPr/>
        </p:nvSpPr>
        <p:spPr>
          <a:xfrm>
            <a:off x="896938" y="2945419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5F73C645-E95A-155B-75B0-996A15829304}"/>
              </a:ext>
            </a:extLst>
          </p:cNvPr>
          <p:cNvSpPr/>
          <p:nvPr/>
        </p:nvSpPr>
        <p:spPr>
          <a:xfrm>
            <a:off x="1234111" y="2952513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67F6EA1-FB34-EE53-63A2-148C730258B7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9347A671-B09B-B330-3E9C-235003B2FFA0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ipse 23">
            <a:extLst>
              <a:ext uri="{FF2B5EF4-FFF2-40B4-BE49-F238E27FC236}">
                <a16:creationId xmlns:a16="http://schemas.microsoft.com/office/drawing/2014/main" id="{F0957735-BFEF-E424-70D3-B3C8346DEA49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995CAC8-752E-5236-98E4-6997282235C8}"/>
              </a:ext>
            </a:extLst>
          </p:cNvPr>
          <p:cNvSpPr txBox="1"/>
          <p:nvPr/>
        </p:nvSpPr>
        <p:spPr>
          <a:xfrm>
            <a:off x="7308728" y="5007226"/>
            <a:ext cx="1446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&gt; Ingeniería del Software 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DC8683E-1519-A8AC-0E7E-456CBD952001}"/>
              </a:ext>
            </a:extLst>
          </p:cNvPr>
          <p:cNvSpPr txBox="1"/>
          <p:nvPr/>
        </p:nvSpPr>
        <p:spPr>
          <a:xfrm>
            <a:off x="3128674" y="4853061"/>
            <a:ext cx="175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&gt; Fundamentos del Software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A7D2AEF-0DA4-B22C-3D3D-3C138A731298}"/>
              </a:ext>
            </a:extLst>
          </p:cNvPr>
          <p:cNvSpPr txBox="1"/>
          <p:nvPr/>
        </p:nvSpPr>
        <p:spPr>
          <a:xfrm>
            <a:off x="142275" y="721521"/>
            <a:ext cx="19398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Object</a:t>
            </a:r>
            <a:r>
              <a:rPr lang="es-ES" sz="2000" dirty="0">
                <a:latin typeface="Aptos SemiBold" panose="020B0004020202020204" pitchFamily="34" charset="0"/>
              </a:rPr>
              <a:t> </a:t>
            </a:r>
            <a:r>
              <a:rPr lang="es-ES" sz="2000" dirty="0" err="1">
                <a:latin typeface="Aptos SemiBold" panose="020B0004020202020204" pitchFamily="34" charset="0"/>
              </a:rPr>
              <a:t>Oriented</a:t>
            </a:r>
            <a:r>
              <a:rPr lang="es-ES" sz="2000" dirty="0">
                <a:latin typeface="Aptos SemiBold" panose="020B0004020202020204" pitchFamily="34" charset="0"/>
              </a:rPr>
              <a:t> Software </a:t>
            </a:r>
            <a:r>
              <a:rPr lang="es-ES" sz="2000" dirty="0" err="1">
                <a:latin typeface="Aptos SemiBold" panose="020B0004020202020204" pitchFamily="34" charset="0"/>
              </a:rPr>
              <a:t>Construction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El Proceso Unificado de Desarrollo</a:t>
            </a:r>
          </a:p>
          <a:p>
            <a:endParaRPr lang="es-ES" sz="2000" dirty="0">
              <a:solidFill>
                <a:srgbClr val="C00000"/>
              </a:solidFill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Patrones y UML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2689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7510</TotalTime>
  <Words>1426</Words>
  <Application>Microsoft Office PowerPoint</Application>
  <PresentationFormat>Panorámica</PresentationFormat>
  <Paragraphs>685</Paragraphs>
  <Slides>25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Aptos</vt:lpstr>
      <vt:lpstr>Aptos Display</vt:lpstr>
      <vt:lpstr>Aptos SemiBold</vt:lpstr>
      <vt:lpstr>Arial</vt:lpstr>
      <vt:lpstr>Castellar</vt:lpstr>
      <vt:lpstr>Palatino Linotype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FERNANDEZ MUÑOZ</dc:creator>
  <cp:lastModifiedBy>LUIS FERNANDEZ MUÑOZ</cp:lastModifiedBy>
  <cp:revision>5</cp:revision>
  <dcterms:created xsi:type="dcterms:W3CDTF">2025-03-29T17:15:08Z</dcterms:created>
  <dcterms:modified xsi:type="dcterms:W3CDTF">2025-04-07T18:54:43Z</dcterms:modified>
</cp:coreProperties>
</file>